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  <p:sldMasterId id="2147483655" r:id="rId2"/>
    <p:sldMasterId id="2147483678" r:id="rId3"/>
    <p:sldMasterId id="2147483686" r:id="rId4"/>
    <p:sldMasterId id="2147483694" r:id="rId5"/>
  </p:sldMasterIdLst>
  <p:notesMasterIdLst>
    <p:notesMasterId r:id="rId18"/>
  </p:notesMasterIdLst>
  <p:handoutMasterIdLst>
    <p:handoutMasterId r:id="rId19"/>
  </p:handoutMasterIdLst>
  <p:sldIdLst>
    <p:sldId id="938" r:id="rId6"/>
    <p:sldId id="911" r:id="rId7"/>
    <p:sldId id="912" r:id="rId8"/>
    <p:sldId id="939" r:id="rId9"/>
    <p:sldId id="945" r:id="rId10"/>
    <p:sldId id="943" r:id="rId11"/>
    <p:sldId id="941" r:id="rId12"/>
    <p:sldId id="942" r:id="rId13"/>
    <p:sldId id="940" r:id="rId14"/>
    <p:sldId id="944" r:id="rId15"/>
    <p:sldId id="946" r:id="rId16"/>
    <p:sldId id="923" r:id="rId1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25"/>
    <p:restoredTop sz="94619"/>
  </p:normalViewPr>
  <p:slideViewPr>
    <p:cSldViewPr>
      <p:cViewPr varScale="1">
        <p:scale>
          <a:sx n="76" d="100"/>
          <a:sy n="76" d="100"/>
        </p:scale>
        <p:origin x="210" y="96"/>
      </p:cViewPr>
      <p:guideLst>
        <p:guide orient="horz" pos="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44" y="516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B68A1D9-4358-F840-8B85-66049932FF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t" anchorCtr="0" compatLnSpc="1">
            <a:prstTxWarp prst="textNoShape">
              <a:avLst/>
            </a:prstTxWarp>
          </a:bodyPr>
          <a:lstStyle>
            <a:lvl1pPr algn="l" defTabSz="928491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F534BA7-F5B7-2240-AD6A-D5827DB98D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t" anchorCtr="0" compatLnSpc="1">
            <a:prstTxWarp prst="textNoShape">
              <a:avLst/>
            </a:prstTxWarp>
          </a:bodyPr>
          <a:lstStyle>
            <a:lvl1pPr algn="r" defTabSz="928491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6BC0D2D-0FCF-9048-97D0-5091F19E69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b" anchorCtr="0" compatLnSpc="1">
            <a:prstTxWarp prst="textNoShape">
              <a:avLst/>
            </a:prstTxWarp>
          </a:bodyPr>
          <a:lstStyle>
            <a:lvl1pPr algn="l" defTabSz="928491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832CE48-3486-0446-B1C0-7563A094CA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66188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341A018-6723-4E5C-BE67-96A1CD4A7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F78BFEA-D467-A341-ACE9-5FFBEA30A2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t" anchorCtr="0" compatLnSpc="1">
            <a:prstTxWarp prst="textNoShape">
              <a:avLst/>
            </a:prstTxWarp>
          </a:bodyPr>
          <a:lstStyle>
            <a:lvl1pPr algn="l" defTabSz="928491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4F36038-56FD-B140-A221-6B1142A26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t" anchorCtr="0" compatLnSpc="1">
            <a:prstTxWarp prst="textNoShape">
              <a:avLst/>
            </a:prstTxWarp>
          </a:bodyPr>
          <a:lstStyle>
            <a:lvl1pPr algn="r" defTabSz="928491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4EBFCAE-D190-4000-8750-33633C2664C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33912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8D4DF78-5DDD-BA4B-889C-4BD49BFC4B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00550"/>
            <a:ext cx="515302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D6CB0BD-B62E-A243-844A-5117874BC6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7300"/>
            <a:ext cx="304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b" anchorCtr="0" compatLnSpc="1">
            <a:prstTxWarp prst="textNoShape">
              <a:avLst/>
            </a:prstTxWarp>
          </a:bodyPr>
          <a:lstStyle>
            <a:lvl1pPr algn="l" defTabSz="928491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A248A54-44AF-6D49-95F9-717A15923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77300"/>
            <a:ext cx="3043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9" rIns="92816" bIns="4640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BC93796-02EE-43EE-9684-86B2D2397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8C57A04A-490F-4E7D-9440-A8C660808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1E6BF70-F56B-405B-A1B5-2D664769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662C0F5B-CA05-40C6-AC18-702F20BAD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DCC02B6-F87B-4674-A2F8-448E7C51ECF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7787133-8C78-4E20-B659-2BB160CF9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C496639-F15D-4C1E-9A17-6AF1017C0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2A48371-C812-46E6-8DE3-2FD42F6C4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8277C1-6237-4AC2-8419-2A8787B869D6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5287543-AAF3-4700-B665-8E72BB293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FCAC3F-CB1B-4A23-AF2E-6627BEB2D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81EA4-85DD-42AE-9125-89E88E266A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391C-FE20-4943-8C6F-23BCA4B2A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8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88628C-2FB2-4B64-9450-EBF806A0AB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E800-CD78-45F3-89E7-394A42D20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1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274638"/>
            <a:ext cx="2089150" cy="5846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115050" cy="5846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9DF72-0EDE-473C-A4EC-6F627E05D1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CD36-A9F3-4308-BC98-281B803E8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46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4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45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02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99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6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30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789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54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EF94F-2CC4-4D8C-BBFA-C95D644575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49AA-5DE3-4AC6-A828-B18BF7C85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4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469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553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544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F98407-87AB-4306-A135-550096A6B7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4EA9-A119-41E9-879F-CFD20253F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89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366D1C-22F2-4E5C-AF4B-A91103825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CFC9E-5003-49D4-A375-AE70DE702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086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1F8034-D947-40D5-AFEB-05B6FFC360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0C31F-21BC-4D15-8210-03A4CB7CF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20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811CE4-1C23-491B-9B6C-D77E9C2D98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95A3-A5FB-407E-AF3D-673453D06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82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56" y="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A83CF-ED75-4D8B-8BAD-C3D162953D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F419-6B5F-420E-9F6C-324F7236C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3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71CC9AD-8AD2-4B72-AD9B-658CFD0CC8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2400-A8E5-46B0-8B64-EDD98AE9A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80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826654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934" y="136481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426854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DB4860-6A62-4E8D-B7F1-73AC857271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85BE-21AF-45C7-9F79-9DF7D3B7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55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28FE7-0234-43B7-B33F-37FFE222ED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2C87E-428A-48EE-95A6-89D5FA495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61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3A1911-4FD6-4133-AB50-48BB389ACD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6DE6-7218-4EAD-B594-EFCDD2499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14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9149D8-AB69-4361-8D22-2EB0B54420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4C22-FA14-470C-B02E-32914C105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4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A8CA1A-0CBF-4963-859E-7654DD7091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DC55-D519-4B97-9A9D-4546F6533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6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F572F5-7165-4E0D-80C4-422FD810C2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5A96-5EC5-4833-83EB-B0BC02DDF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926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56" y="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B9E5D-BC8A-4778-AC94-05F53D6AB0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1FBA-0626-49BA-8AF7-82E109EFE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17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C5EED67-D9FB-498B-9AF4-542677ADB2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5EBD-CA62-4687-A27A-59BC2A93F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9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826654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934" y="136481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426854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001BA0-8F42-4C2B-92D9-ED8E20BD36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9346-5F62-44EA-9270-4D1BF979B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6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364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361127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4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95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95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EBC1B-D45B-4793-9D63-2D524F6CD9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4E8E-33D8-4202-A356-D253458AD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8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FEC978-80F8-4EF8-9855-FA530C0C7C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E743-7C4E-4776-B214-775E4E832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78732B-954C-4F36-AE6C-F8C38FBFCF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E07E-17C1-4538-86D5-3B3D489E8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3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23C34A-5B9F-4AB4-84E2-57ECA7A96B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D62C-5562-41D1-B4FD-9313A647C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160CC-46C2-4112-A739-9524071375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1995-2A3D-4F39-86AA-3E39A5E89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32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1A09A-FFEE-446A-8889-1FFF2FDBE0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5DB5-81C4-4036-B129-AECC9B768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7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6" name="Rectangle 4">
            <a:extLst>
              <a:ext uri="{FF2B5EF4-FFF2-40B4-BE49-F238E27FC236}">
                <a16:creationId xmlns:a16="http://schemas.microsoft.com/office/drawing/2014/main" id="{7F31722F-92ED-9F42-9421-E6F0730629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3700" y="6578600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Univers" panose="020B0503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F2E9723-F870-402A-B0A4-C06A8474B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Rectangle 24">
            <a:extLst>
              <a:ext uri="{FF2B5EF4-FFF2-40B4-BE49-F238E27FC236}">
                <a16:creationId xmlns:a16="http://schemas.microsoft.com/office/drawing/2014/main" id="{94A1F36B-58C0-464E-B963-3334FD0B7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32063" y="274638"/>
            <a:ext cx="62928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5">
            <a:extLst>
              <a:ext uri="{FF2B5EF4-FFF2-40B4-BE49-F238E27FC236}">
                <a16:creationId xmlns:a16="http://schemas.microsoft.com/office/drawing/2014/main" id="{B0EB9E5A-ADC5-4712-AE9A-3B267B6ED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95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Oval 26">
            <a:extLst>
              <a:ext uri="{FF2B5EF4-FFF2-40B4-BE49-F238E27FC236}">
                <a16:creationId xmlns:a16="http://schemas.microsoft.com/office/drawing/2014/main" id="{02196327-65EF-044E-9E40-1216E38DD7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5588" y="120650"/>
            <a:ext cx="1338262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07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TRA-Seal-(b&amp;w)-line-grad2">
            <a:extLst>
              <a:ext uri="{FF2B5EF4-FFF2-40B4-BE49-F238E27FC236}">
                <a16:creationId xmlns:a16="http://schemas.microsoft.com/office/drawing/2014/main" id="{2DD74660-D906-40CD-A66C-193D11FD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66675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6">
            <a:extLst>
              <a:ext uri="{FF2B5EF4-FFF2-40B4-BE49-F238E27FC236}">
                <a16:creationId xmlns:a16="http://schemas.microsoft.com/office/drawing/2014/main" id="{EC00BB42-03FC-9C4B-AE85-6977D21573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16550" y="4525963"/>
            <a:ext cx="1109663" cy="11414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Univers" pitchFamily="34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107" charset="0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-107" charset="0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107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7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7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7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7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07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0">
            <a:extLst>
              <a:ext uri="{FF2B5EF4-FFF2-40B4-BE49-F238E27FC236}">
                <a16:creationId xmlns:a16="http://schemas.microsoft.com/office/drawing/2014/main" id="{BE3C86A4-6078-1F4A-8CCA-ADC8F35E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0"/>
            <a:ext cx="10382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b="1">
                <a:solidFill>
                  <a:srgbClr val="000000"/>
                </a:solidFill>
                <a:latin typeface="Univers" pitchFamily="34" charset="0"/>
              </a:rPr>
              <a:t>UNCLASSIFIED</a:t>
            </a:r>
          </a:p>
        </p:txBody>
      </p:sp>
      <p:sp>
        <p:nvSpPr>
          <p:cNvPr id="1027" name="Rectangle 131">
            <a:extLst>
              <a:ext uri="{FF2B5EF4-FFF2-40B4-BE49-F238E27FC236}">
                <a16:creationId xmlns:a16="http://schemas.microsoft.com/office/drawing/2014/main" id="{DA8B83F1-43D9-C74B-B2FD-810F3F991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6583363"/>
            <a:ext cx="10382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b="1">
                <a:solidFill>
                  <a:srgbClr val="000000"/>
                </a:solidFill>
                <a:latin typeface="Univers" pitchFamily="34" charset="0"/>
              </a:rPr>
              <a:t>UNCLASSIFIED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24BF13-E9F3-0643-A3DE-84553FF654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3700" y="6578600"/>
            <a:ext cx="400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000000"/>
                </a:solidFill>
                <a:latin typeface="Univers" panose="020B0503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801CE4D-26D9-4E98-8634-0DF0A2D62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4341" name="Group 129">
            <a:extLst>
              <a:ext uri="{FF2B5EF4-FFF2-40B4-BE49-F238E27FC236}">
                <a16:creationId xmlns:a16="http://schemas.microsoft.com/office/drawing/2014/main" id="{50C02FFE-AA8C-4D57-BD72-BF04B34DE8D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8991600" cy="1400175"/>
            <a:chOff x="96" y="163"/>
            <a:chExt cx="5664" cy="719"/>
          </a:xfrm>
        </p:grpSpPr>
        <p:grpSp>
          <p:nvGrpSpPr>
            <p:cNvPr id="14345" name="Group 108">
              <a:extLst>
                <a:ext uri="{FF2B5EF4-FFF2-40B4-BE49-F238E27FC236}">
                  <a16:creationId xmlns:a16="http://schemas.microsoft.com/office/drawing/2014/main" id="{102D097F-7B4E-4DF3-A282-B6E5406E36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" y="672"/>
              <a:ext cx="5664" cy="96"/>
              <a:chOff x="0" y="576"/>
              <a:chExt cx="5282" cy="189"/>
            </a:xfrm>
          </p:grpSpPr>
          <p:grpSp>
            <p:nvGrpSpPr>
              <p:cNvPr id="14349" name="Group 109">
                <a:extLst>
                  <a:ext uri="{FF2B5EF4-FFF2-40B4-BE49-F238E27FC236}">
                    <a16:creationId xmlns:a16="http://schemas.microsoft.com/office/drawing/2014/main" id="{63A432F6-D322-4FB6-B295-09B9A1781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58" y="576"/>
                <a:ext cx="124" cy="189"/>
                <a:chOff x="5158" y="576"/>
                <a:chExt cx="124" cy="189"/>
              </a:xfrm>
            </p:grpSpPr>
            <p:sp>
              <p:nvSpPr>
                <p:cNvPr id="1052" name="Rectangle 110">
                  <a:extLst>
                    <a:ext uri="{FF2B5EF4-FFF2-40B4-BE49-F238E27FC236}">
                      <a16:creationId xmlns:a16="http://schemas.microsoft.com/office/drawing/2014/main" id="{1887D828-0B06-5648-B546-F87FC157C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2" y="574"/>
                  <a:ext cx="3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3" name="Rectangle 111">
                  <a:extLst>
                    <a:ext uri="{FF2B5EF4-FFF2-40B4-BE49-F238E27FC236}">
                      <a16:creationId xmlns:a16="http://schemas.microsoft.com/office/drawing/2014/main" id="{6DA5C07C-C85D-AB42-B9ED-14ED1B451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8" y="574"/>
                  <a:ext cx="6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50" name="Group 112">
                <a:extLst>
                  <a:ext uri="{FF2B5EF4-FFF2-40B4-BE49-F238E27FC236}">
                    <a16:creationId xmlns:a16="http://schemas.microsoft.com/office/drawing/2014/main" id="{892641AE-C21B-4815-8854-3846BEB53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576"/>
                <a:ext cx="263" cy="189"/>
                <a:chOff x="4848" y="576"/>
                <a:chExt cx="263" cy="189"/>
              </a:xfrm>
            </p:grpSpPr>
            <p:sp>
              <p:nvSpPr>
                <p:cNvPr id="1050" name="Rectangle 113">
                  <a:extLst>
                    <a:ext uri="{FF2B5EF4-FFF2-40B4-BE49-F238E27FC236}">
                      <a16:creationId xmlns:a16="http://schemas.microsoft.com/office/drawing/2014/main" id="{16528406-A6C2-A749-B9D0-FCD914D80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8" y="574"/>
                  <a:ext cx="93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1" name="Rectangle 114">
                  <a:extLst>
                    <a:ext uri="{FF2B5EF4-FFF2-40B4-BE49-F238E27FC236}">
                      <a16:creationId xmlns:a16="http://schemas.microsoft.com/office/drawing/2014/main" id="{42BBF224-5E6F-DB4B-ABA2-97BD116A2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8" y="574"/>
                  <a:ext cx="127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51" name="Group 115">
                <a:extLst>
                  <a:ext uri="{FF2B5EF4-FFF2-40B4-BE49-F238E27FC236}">
                    <a16:creationId xmlns:a16="http://schemas.microsoft.com/office/drawing/2014/main" id="{A689E0EB-6467-43BF-B07E-CC5EA8AF4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8" y="576"/>
                <a:ext cx="386" cy="189"/>
                <a:chOff x="4418" y="576"/>
                <a:chExt cx="386" cy="189"/>
              </a:xfrm>
            </p:grpSpPr>
            <p:sp>
              <p:nvSpPr>
                <p:cNvPr id="1048" name="Rectangle 116">
                  <a:extLst>
                    <a:ext uri="{FF2B5EF4-FFF2-40B4-BE49-F238E27FC236}">
                      <a16:creationId xmlns:a16="http://schemas.microsoft.com/office/drawing/2014/main" id="{2362D2E2-CA3B-E84B-BB20-88153086B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574"/>
                  <a:ext cx="154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Rectangle 117">
                  <a:extLst>
                    <a:ext uri="{FF2B5EF4-FFF2-40B4-BE49-F238E27FC236}">
                      <a16:creationId xmlns:a16="http://schemas.microsoft.com/office/drawing/2014/main" id="{2CFC0F84-BC29-FB46-9E6E-CCA199A078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574"/>
                  <a:ext cx="187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52" name="Group 118">
                <a:extLst>
                  <a:ext uri="{FF2B5EF4-FFF2-40B4-BE49-F238E27FC236}">
                    <a16:creationId xmlns:a16="http://schemas.microsoft.com/office/drawing/2014/main" id="{47090F16-02B6-4A03-AEC1-F027B7E10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3" y="576"/>
                <a:ext cx="1191" cy="189"/>
                <a:chOff x="3183" y="576"/>
                <a:chExt cx="1191" cy="189"/>
              </a:xfrm>
            </p:grpSpPr>
            <p:sp>
              <p:nvSpPr>
                <p:cNvPr id="1044" name="Rectangle 119">
                  <a:extLst>
                    <a:ext uri="{FF2B5EF4-FFF2-40B4-BE49-F238E27FC236}">
                      <a16:creationId xmlns:a16="http://schemas.microsoft.com/office/drawing/2014/main" id="{DC0A950F-AE2B-1547-8613-3804C1DA1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8" y="574"/>
                  <a:ext cx="25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Rectangle 120">
                  <a:extLst>
                    <a:ext uri="{FF2B5EF4-FFF2-40B4-BE49-F238E27FC236}">
                      <a16:creationId xmlns:a16="http://schemas.microsoft.com/office/drawing/2014/main" id="{00ADEB53-CBB3-0C4C-8952-067E6591B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5" y="574"/>
                  <a:ext cx="218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Rectangle 121">
                  <a:extLst>
                    <a:ext uri="{FF2B5EF4-FFF2-40B4-BE49-F238E27FC236}">
                      <a16:creationId xmlns:a16="http://schemas.microsoft.com/office/drawing/2014/main" id="{BA1234B1-D2FA-DC44-B08E-9C7567ECF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4" y="574"/>
                  <a:ext cx="25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Rectangle 122">
                  <a:extLst>
                    <a:ext uri="{FF2B5EF4-FFF2-40B4-BE49-F238E27FC236}">
                      <a16:creationId xmlns:a16="http://schemas.microsoft.com/office/drawing/2014/main" id="{B13C3683-00A8-B449-B3AA-3E32237F2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3" y="574"/>
                  <a:ext cx="314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53" name="Group 123">
                <a:extLst>
                  <a:ext uri="{FF2B5EF4-FFF2-40B4-BE49-F238E27FC236}">
                    <a16:creationId xmlns:a16="http://schemas.microsoft.com/office/drawing/2014/main" id="{CA0E289A-565E-44E4-A7A8-BACCEB20B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76"/>
                <a:ext cx="3143" cy="189"/>
                <a:chOff x="0" y="576"/>
                <a:chExt cx="3143" cy="189"/>
              </a:xfrm>
            </p:grpSpPr>
            <p:sp>
              <p:nvSpPr>
                <p:cNvPr id="1042" name="Rectangle 124">
                  <a:extLst>
                    <a:ext uri="{FF2B5EF4-FFF2-40B4-BE49-F238E27FC236}">
                      <a16:creationId xmlns:a16="http://schemas.microsoft.com/office/drawing/2014/main" id="{20520B2C-FF69-A148-83B2-268261F18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8" y="574"/>
                  <a:ext cx="345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Rectangle 125">
                  <a:extLst>
                    <a:ext uri="{FF2B5EF4-FFF2-40B4-BE49-F238E27FC236}">
                      <a16:creationId xmlns:a16="http://schemas.microsoft.com/office/drawing/2014/main" id="{31190B76-2FE1-7B4E-B2F7-DBB0ABA4B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4"/>
                  <a:ext cx="2756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4346" name="Group 128">
              <a:extLst>
                <a:ext uri="{FF2B5EF4-FFF2-40B4-BE49-F238E27FC236}">
                  <a16:creationId xmlns:a16="http://schemas.microsoft.com/office/drawing/2014/main" id="{9B54FA52-1D4F-4CA8-8707-22CB8756DA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76" y="163"/>
              <a:ext cx="699" cy="719"/>
              <a:chOff x="276" y="163"/>
              <a:chExt cx="699" cy="719"/>
            </a:xfrm>
          </p:grpSpPr>
          <p:sp>
            <p:nvSpPr>
              <p:cNvPr id="1035" name="Oval 127">
                <a:extLst>
                  <a:ext uri="{FF2B5EF4-FFF2-40B4-BE49-F238E27FC236}">
                    <a16:creationId xmlns:a16="http://schemas.microsoft.com/office/drawing/2014/main" id="{C1625DC4-F356-2D4C-BC04-E7424A6874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6" y="163"/>
                <a:ext cx="699" cy="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348" name="Picture 126" descr="DTRA">
                <a:extLst>
                  <a:ext uri="{FF2B5EF4-FFF2-40B4-BE49-F238E27FC236}">
                    <a16:creationId xmlns:a16="http://schemas.microsoft.com/office/drawing/2014/main" id="{A8375602-E447-49A0-81DE-B85861CD7B9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" y="210"/>
                <a:ext cx="649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342" name="Freeform 107">
            <a:extLst>
              <a:ext uri="{FF2B5EF4-FFF2-40B4-BE49-F238E27FC236}">
                <a16:creationId xmlns:a16="http://schemas.microsoft.com/office/drawing/2014/main" id="{35E63517-FF1A-4082-A041-CC6E655CD1E5}"/>
              </a:ext>
            </a:extLst>
          </p:cNvPr>
          <p:cNvSpPr>
            <a:spLocks/>
          </p:cNvSpPr>
          <p:nvPr/>
        </p:nvSpPr>
        <p:spPr bwMode="auto">
          <a:xfrm>
            <a:off x="0" y="6345238"/>
            <a:ext cx="9034463" cy="166687"/>
          </a:xfrm>
          <a:custGeom>
            <a:avLst/>
            <a:gdLst>
              <a:gd name="T0" fmla="*/ 2147483646 w 4538"/>
              <a:gd name="T1" fmla="*/ 2147483646 h 150"/>
              <a:gd name="T2" fmla="*/ 2147483646 w 4538"/>
              <a:gd name="T3" fmla="*/ 0 h 150"/>
              <a:gd name="T4" fmla="*/ 2147483646 w 4538"/>
              <a:gd name="T5" fmla="*/ 2147483646 h 150"/>
              <a:gd name="T6" fmla="*/ 0 w 4538"/>
              <a:gd name="T7" fmla="*/ 2147483646 h 150"/>
              <a:gd name="T8" fmla="*/ 0 w 4538"/>
              <a:gd name="T9" fmla="*/ 2147483646 h 150"/>
              <a:gd name="T10" fmla="*/ 2147483646 w 4538"/>
              <a:gd name="T11" fmla="*/ 2147483646 h 150"/>
              <a:gd name="T12" fmla="*/ 2147483646 w 4538"/>
              <a:gd name="T13" fmla="*/ 2147483646 h 150"/>
              <a:gd name="T14" fmla="*/ 2147483646 w 4538"/>
              <a:gd name="T15" fmla="*/ 2147483646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38" h="150">
                <a:moveTo>
                  <a:pt x="4538" y="78"/>
                </a:moveTo>
                <a:lnTo>
                  <a:pt x="4382" y="0"/>
                </a:lnTo>
                <a:lnTo>
                  <a:pt x="4352" y="56"/>
                </a:lnTo>
                <a:lnTo>
                  <a:pt x="0" y="56"/>
                </a:lnTo>
                <a:lnTo>
                  <a:pt x="0" y="106"/>
                </a:lnTo>
                <a:lnTo>
                  <a:pt x="4326" y="106"/>
                </a:lnTo>
                <a:lnTo>
                  <a:pt x="4300" y="150"/>
                </a:lnTo>
                <a:lnTo>
                  <a:pt x="4538" y="7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Rectangle 132">
            <a:extLst>
              <a:ext uri="{FF2B5EF4-FFF2-40B4-BE49-F238E27FC236}">
                <a16:creationId xmlns:a16="http://schemas.microsoft.com/office/drawing/2014/main" id="{D77B06A5-0D27-4DDB-8711-7A973804D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93850" y="274638"/>
            <a:ext cx="70929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4" name="Rectangle 133">
            <a:extLst>
              <a:ext uri="{FF2B5EF4-FFF2-40B4-BE49-F238E27FC236}">
                <a16:creationId xmlns:a16="http://schemas.microsoft.com/office/drawing/2014/main" id="{5DC06AE5-9642-4370-B22B-C40000CD2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0">
            <a:extLst>
              <a:ext uri="{FF2B5EF4-FFF2-40B4-BE49-F238E27FC236}">
                <a16:creationId xmlns:a16="http://schemas.microsoft.com/office/drawing/2014/main" id="{8067A3CB-EC26-4F40-8513-91035C122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0"/>
            <a:ext cx="10382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b="1">
                <a:solidFill>
                  <a:srgbClr val="000000"/>
                </a:solidFill>
                <a:latin typeface="Univers" pitchFamily="34" charset="0"/>
              </a:rPr>
              <a:t>UNCLASSIFIED</a:t>
            </a:r>
          </a:p>
        </p:txBody>
      </p:sp>
      <p:sp>
        <p:nvSpPr>
          <p:cNvPr id="1027" name="Rectangle 131">
            <a:extLst>
              <a:ext uri="{FF2B5EF4-FFF2-40B4-BE49-F238E27FC236}">
                <a16:creationId xmlns:a16="http://schemas.microsoft.com/office/drawing/2014/main" id="{976C6E78-818B-914F-91FE-978A07EA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6583363"/>
            <a:ext cx="10382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b="1">
                <a:solidFill>
                  <a:srgbClr val="000000"/>
                </a:solidFill>
                <a:latin typeface="Univers" pitchFamily="34" charset="0"/>
              </a:rPr>
              <a:t>UNCLASSIFIED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77F5F9-0ECA-C241-9792-50973FACFC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3700" y="6578600"/>
            <a:ext cx="400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000000"/>
                </a:solidFill>
                <a:latin typeface="Univers" panose="020B0503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C8549CA-26B8-4E54-B7F1-B579A7C1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2533" name="Group 129">
            <a:extLst>
              <a:ext uri="{FF2B5EF4-FFF2-40B4-BE49-F238E27FC236}">
                <a16:creationId xmlns:a16="http://schemas.microsoft.com/office/drawing/2014/main" id="{5B01934D-387D-40F8-AF15-420014D64CE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8991600" cy="1400175"/>
            <a:chOff x="96" y="163"/>
            <a:chExt cx="5664" cy="719"/>
          </a:xfrm>
        </p:grpSpPr>
        <p:grpSp>
          <p:nvGrpSpPr>
            <p:cNvPr id="22537" name="Group 108">
              <a:extLst>
                <a:ext uri="{FF2B5EF4-FFF2-40B4-BE49-F238E27FC236}">
                  <a16:creationId xmlns:a16="http://schemas.microsoft.com/office/drawing/2014/main" id="{0E3BA498-90E2-49FB-96F2-6228619032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" y="672"/>
              <a:ext cx="5664" cy="96"/>
              <a:chOff x="0" y="576"/>
              <a:chExt cx="5282" cy="189"/>
            </a:xfrm>
          </p:grpSpPr>
          <p:grpSp>
            <p:nvGrpSpPr>
              <p:cNvPr id="22541" name="Group 109">
                <a:extLst>
                  <a:ext uri="{FF2B5EF4-FFF2-40B4-BE49-F238E27FC236}">
                    <a16:creationId xmlns:a16="http://schemas.microsoft.com/office/drawing/2014/main" id="{07B52BF7-932C-4F2C-B715-4370E1FBE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58" y="576"/>
                <a:ext cx="124" cy="189"/>
                <a:chOff x="5158" y="576"/>
                <a:chExt cx="124" cy="189"/>
              </a:xfrm>
            </p:grpSpPr>
            <p:sp>
              <p:nvSpPr>
                <p:cNvPr id="1052" name="Rectangle 110">
                  <a:extLst>
                    <a:ext uri="{FF2B5EF4-FFF2-40B4-BE49-F238E27FC236}">
                      <a16:creationId xmlns:a16="http://schemas.microsoft.com/office/drawing/2014/main" id="{6FB7DF66-1EB3-2F48-8A1C-68F452191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2" y="574"/>
                  <a:ext cx="3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3" name="Rectangle 111">
                  <a:extLst>
                    <a:ext uri="{FF2B5EF4-FFF2-40B4-BE49-F238E27FC236}">
                      <a16:creationId xmlns:a16="http://schemas.microsoft.com/office/drawing/2014/main" id="{C2442C36-C04D-AB4F-9CC4-4F8B85B71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8" y="574"/>
                  <a:ext cx="6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2" name="Group 112">
                <a:extLst>
                  <a:ext uri="{FF2B5EF4-FFF2-40B4-BE49-F238E27FC236}">
                    <a16:creationId xmlns:a16="http://schemas.microsoft.com/office/drawing/2014/main" id="{E5719A65-2985-4BD4-B355-635CDD6DE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576"/>
                <a:ext cx="263" cy="189"/>
                <a:chOff x="4848" y="576"/>
                <a:chExt cx="263" cy="189"/>
              </a:xfrm>
            </p:grpSpPr>
            <p:sp>
              <p:nvSpPr>
                <p:cNvPr id="1050" name="Rectangle 113">
                  <a:extLst>
                    <a:ext uri="{FF2B5EF4-FFF2-40B4-BE49-F238E27FC236}">
                      <a16:creationId xmlns:a16="http://schemas.microsoft.com/office/drawing/2014/main" id="{846704A4-F77B-6946-9755-C81C834B7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8" y="574"/>
                  <a:ext cx="93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1" name="Rectangle 114">
                  <a:extLst>
                    <a:ext uri="{FF2B5EF4-FFF2-40B4-BE49-F238E27FC236}">
                      <a16:creationId xmlns:a16="http://schemas.microsoft.com/office/drawing/2014/main" id="{EAB1D27D-0B16-944B-A441-C8D43376E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8" y="574"/>
                  <a:ext cx="127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3" name="Group 115">
                <a:extLst>
                  <a:ext uri="{FF2B5EF4-FFF2-40B4-BE49-F238E27FC236}">
                    <a16:creationId xmlns:a16="http://schemas.microsoft.com/office/drawing/2014/main" id="{46A8A06C-6988-4856-8BD8-E18E5B634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8" y="576"/>
                <a:ext cx="386" cy="189"/>
                <a:chOff x="4418" y="576"/>
                <a:chExt cx="386" cy="189"/>
              </a:xfrm>
            </p:grpSpPr>
            <p:sp>
              <p:nvSpPr>
                <p:cNvPr id="1048" name="Rectangle 116">
                  <a:extLst>
                    <a:ext uri="{FF2B5EF4-FFF2-40B4-BE49-F238E27FC236}">
                      <a16:creationId xmlns:a16="http://schemas.microsoft.com/office/drawing/2014/main" id="{BEBEEC33-8B4A-6E4D-BCE4-C4FAAA3C1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574"/>
                  <a:ext cx="154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" name="Rectangle 117">
                  <a:extLst>
                    <a:ext uri="{FF2B5EF4-FFF2-40B4-BE49-F238E27FC236}">
                      <a16:creationId xmlns:a16="http://schemas.microsoft.com/office/drawing/2014/main" id="{2D069460-F365-0141-ABD6-2E51539977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574"/>
                  <a:ext cx="187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4" name="Group 118">
                <a:extLst>
                  <a:ext uri="{FF2B5EF4-FFF2-40B4-BE49-F238E27FC236}">
                    <a16:creationId xmlns:a16="http://schemas.microsoft.com/office/drawing/2014/main" id="{5FB00870-8584-42C6-B552-89C554100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3" y="576"/>
                <a:ext cx="1191" cy="189"/>
                <a:chOff x="3183" y="576"/>
                <a:chExt cx="1191" cy="189"/>
              </a:xfrm>
            </p:grpSpPr>
            <p:sp>
              <p:nvSpPr>
                <p:cNvPr id="1044" name="Rectangle 119">
                  <a:extLst>
                    <a:ext uri="{FF2B5EF4-FFF2-40B4-BE49-F238E27FC236}">
                      <a16:creationId xmlns:a16="http://schemas.microsoft.com/office/drawing/2014/main" id="{B78A80D6-E773-DA42-8A8D-110A8EC31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8" y="574"/>
                  <a:ext cx="25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Rectangle 120">
                  <a:extLst>
                    <a:ext uri="{FF2B5EF4-FFF2-40B4-BE49-F238E27FC236}">
                      <a16:creationId xmlns:a16="http://schemas.microsoft.com/office/drawing/2014/main" id="{4AEFE445-308B-734E-B7F6-81569FBF5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5" y="574"/>
                  <a:ext cx="218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Rectangle 121">
                  <a:extLst>
                    <a:ext uri="{FF2B5EF4-FFF2-40B4-BE49-F238E27FC236}">
                      <a16:creationId xmlns:a16="http://schemas.microsoft.com/office/drawing/2014/main" id="{80EA824A-CD71-7449-8070-9B53EE20E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4" y="574"/>
                  <a:ext cx="250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Rectangle 122">
                  <a:extLst>
                    <a:ext uri="{FF2B5EF4-FFF2-40B4-BE49-F238E27FC236}">
                      <a16:creationId xmlns:a16="http://schemas.microsoft.com/office/drawing/2014/main" id="{B25AE9A9-FD00-CA46-B573-09BB1050E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3" y="574"/>
                  <a:ext cx="314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45" name="Group 123">
                <a:extLst>
                  <a:ext uri="{FF2B5EF4-FFF2-40B4-BE49-F238E27FC236}">
                    <a16:creationId xmlns:a16="http://schemas.microsoft.com/office/drawing/2014/main" id="{5047D47D-79C0-4218-A5B1-C81663416A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76"/>
                <a:ext cx="3143" cy="189"/>
                <a:chOff x="0" y="576"/>
                <a:chExt cx="3143" cy="189"/>
              </a:xfrm>
            </p:grpSpPr>
            <p:sp>
              <p:nvSpPr>
                <p:cNvPr id="1042" name="Rectangle 124">
                  <a:extLst>
                    <a:ext uri="{FF2B5EF4-FFF2-40B4-BE49-F238E27FC236}">
                      <a16:creationId xmlns:a16="http://schemas.microsoft.com/office/drawing/2014/main" id="{E683F139-FABE-F848-A0B4-C02251D8F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8" y="574"/>
                  <a:ext cx="345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Rectangle 125">
                  <a:extLst>
                    <a:ext uri="{FF2B5EF4-FFF2-40B4-BE49-F238E27FC236}">
                      <a16:creationId xmlns:a16="http://schemas.microsoft.com/office/drawing/2014/main" id="{BFC11B03-7692-FA47-8101-CE200F63A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4"/>
                  <a:ext cx="2756" cy="189"/>
                </a:xfrm>
                <a:prstGeom prst="rect">
                  <a:avLst/>
                </a:prstGeom>
                <a:gradFill rotWithShape="0">
                  <a:gsLst>
                    <a:gs pos="0">
                      <a:srgbClr val="3232DE"/>
                    </a:gs>
                    <a:gs pos="100000">
                      <a:srgbClr val="14145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2538" name="Group 128">
              <a:extLst>
                <a:ext uri="{FF2B5EF4-FFF2-40B4-BE49-F238E27FC236}">
                  <a16:creationId xmlns:a16="http://schemas.microsoft.com/office/drawing/2014/main" id="{1482DAC1-9FC8-4ECA-A828-B12019CA4B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76" y="163"/>
              <a:ext cx="699" cy="719"/>
              <a:chOff x="276" y="163"/>
              <a:chExt cx="699" cy="719"/>
            </a:xfrm>
          </p:grpSpPr>
          <p:sp>
            <p:nvSpPr>
              <p:cNvPr id="1035" name="Oval 127">
                <a:extLst>
                  <a:ext uri="{FF2B5EF4-FFF2-40B4-BE49-F238E27FC236}">
                    <a16:creationId xmlns:a16="http://schemas.microsoft.com/office/drawing/2014/main" id="{43774902-79EF-F74B-8C80-411D3BF526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6" y="163"/>
                <a:ext cx="699" cy="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2540" name="Picture 126" descr="DTRA">
                <a:extLst>
                  <a:ext uri="{FF2B5EF4-FFF2-40B4-BE49-F238E27FC236}">
                    <a16:creationId xmlns:a16="http://schemas.microsoft.com/office/drawing/2014/main" id="{6C6A8148-3160-47A6-8E97-8019480A216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" y="210"/>
                <a:ext cx="649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34" name="Freeform 107">
            <a:extLst>
              <a:ext uri="{FF2B5EF4-FFF2-40B4-BE49-F238E27FC236}">
                <a16:creationId xmlns:a16="http://schemas.microsoft.com/office/drawing/2014/main" id="{F342A0DA-76FF-4401-B2F0-B605DBE021A0}"/>
              </a:ext>
            </a:extLst>
          </p:cNvPr>
          <p:cNvSpPr>
            <a:spLocks/>
          </p:cNvSpPr>
          <p:nvPr/>
        </p:nvSpPr>
        <p:spPr bwMode="auto">
          <a:xfrm>
            <a:off x="0" y="6345238"/>
            <a:ext cx="9034463" cy="166687"/>
          </a:xfrm>
          <a:custGeom>
            <a:avLst/>
            <a:gdLst>
              <a:gd name="T0" fmla="*/ 2147483646 w 4538"/>
              <a:gd name="T1" fmla="*/ 2147483646 h 150"/>
              <a:gd name="T2" fmla="*/ 2147483646 w 4538"/>
              <a:gd name="T3" fmla="*/ 0 h 150"/>
              <a:gd name="T4" fmla="*/ 2147483646 w 4538"/>
              <a:gd name="T5" fmla="*/ 2147483646 h 150"/>
              <a:gd name="T6" fmla="*/ 0 w 4538"/>
              <a:gd name="T7" fmla="*/ 2147483646 h 150"/>
              <a:gd name="T8" fmla="*/ 0 w 4538"/>
              <a:gd name="T9" fmla="*/ 2147483646 h 150"/>
              <a:gd name="T10" fmla="*/ 2147483646 w 4538"/>
              <a:gd name="T11" fmla="*/ 2147483646 h 150"/>
              <a:gd name="T12" fmla="*/ 2147483646 w 4538"/>
              <a:gd name="T13" fmla="*/ 2147483646 h 150"/>
              <a:gd name="T14" fmla="*/ 2147483646 w 4538"/>
              <a:gd name="T15" fmla="*/ 2147483646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38" h="150">
                <a:moveTo>
                  <a:pt x="4538" y="78"/>
                </a:moveTo>
                <a:lnTo>
                  <a:pt x="4382" y="0"/>
                </a:lnTo>
                <a:lnTo>
                  <a:pt x="4352" y="56"/>
                </a:lnTo>
                <a:lnTo>
                  <a:pt x="0" y="56"/>
                </a:lnTo>
                <a:lnTo>
                  <a:pt x="0" y="106"/>
                </a:lnTo>
                <a:lnTo>
                  <a:pt x="4326" y="106"/>
                </a:lnTo>
                <a:lnTo>
                  <a:pt x="4300" y="150"/>
                </a:lnTo>
                <a:lnTo>
                  <a:pt x="4538" y="7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132">
            <a:extLst>
              <a:ext uri="{FF2B5EF4-FFF2-40B4-BE49-F238E27FC236}">
                <a16:creationId xmlns:a16="http://schemas.microsoft.com/office/drawing/2014/main" id="{E8F474E9-D969-4E79-B16A-446259C54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93850" y="274638"/>
            <a:ext cx="70929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6" name="Rectangle 133">
            <a:extLst>
              <a:ext uri="{FF2B5EF4-FFF2-40B4-BE49-F238E27FC236}">
                <a16:creationId xmlns:a16="http://schemas.microsoft.com/office/drawing/2014/main" id="{D1BFE793-35F9-4A77-A26F-026AD1F6E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1" descr="DTRA-Seal-(b&amp;w)-line-grad2">
            <a:extLst>
              <a:ext uri="{FF2B5EF4-FFF2-40B4-BE49-F238E27FC236}">
                <a16:creationId xmlns:a16="http://schemas.microsoft.com/office/drawing/2014/main" id="{1E93F8A5-F1F1-426A-9A8B-C348B6C4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6675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8" descr="DTRA">
            <a:extLst>
              <a:ext uri="{FF2B5EF4-FFF2-40B4-BE49-F238E27FC236}">
                <a16:creationId xmlns:a16="http://schemas.microsoft.com/office/drawing/2014/main" id="{466CD05B-CFC9-4B50-87AA-DD63187A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989388"/>
            <a:ext cx="20605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i="1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 i="1">
          <a:solidFill>
            <a:schemeClr val="tx2"/>
          </a:solidFill>
          <a:latin typeface="Univers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2100" b="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>
            <a:extLst>
              <a:ext uri="{FF2B5EF4-FFF2-40B4-BE49-F238E27FC236}">
                <a16:creationId xmlns:a16="http://schemas.microsoft.com/office/drawing/2014/main" id="{E9BE6823-69D3-4EA7-9DB0-22CA75DC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06563"/>
            <a:ext cx="8534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Effect of Whole Body Radiation Exposures on DNA Methylation in the Brain of the Irradiated Mouse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(Poster #1)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166">
            <a:extLst>
              <a:ext uri="{FF2B5EF4-FFF2-40B4-BE49-F238E27FC236}">
                <a16:creationId xmlns:a16="http://schemas.microsoft.com/office/drawing/2014/main" id="{8021B250-7863-4A17-A407-68925CE8AD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5900"/>
            <a:ext cx="13160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>
            <a:extLst>
              <a:ext uri="{FF2B5EF4-FFF2-40B4-BE49-F238E27FC236}">
                <a16:creationId xmlns:a16="http://schemas.microsoft.com/office/drawing/2014/main" id="{A009DA67-DDCE-4835-A4F8-EF09EF8D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114800"/>
            <a:ext cx="58293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Janet Baulch, Ph.D.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Radiation Oncology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Irvine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 of Radiation Response Models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Dose Protection Standards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8B03A04-7D33-4D38-9CC2-8E0F99229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" y="350838"/>
            <a:ext cx="9126538" cy="487362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</a:rPr>
              <a:t>Can we use mechanistic data in Risk Assessment?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0E3BD-3708-F040-9EB5-F6A659D1EF78}"/>
              </a:ext>
            </a:extLst>
          </p:cNvPr>
          <p:cNvSpPr txBox="1"/>
          <p:nvPr/>
        </p:nvSpPr>
        <p:spPr>
          <a:xfrm>
            <a:off x="304800" y="1447800"/>
            <a:ext cx="8686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80000"/>
              <a:defRPr/>
            </a:pPr>
            <a:r>
              <a:rPr lang="en-US" sz="3200" b="1" dirty="0">
                <a:latin typeface="Arial"/>
                <a:ea typeface="ＭＳ Ｐゴシック" charset="0"/>
                <a:cs typeface="Arial"/>
              </a:rPr>
              <a:t>DNA Methylation: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An excellent biomarker for radiation exposure, even at very low doses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Functional relationship to risk still largely lacking, but our and other CNS studies suggest at least correlation to adverse outcome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Arguably amenable to pharmacologic/ biologic protection or mitigation strategies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815DCB0-2CBF-4D91-9997-77290B140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" y="350838"/>
            <a:ext cx="9126538" cy="487362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</a:rPr>
              <a:t>Can we use mechanistic data in Risk Assessment?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0E3BD-3708-F040-9EB5-F6A659D1EF78}"/>
              </a:ext>
            </a:extLst>
          </p:cNvPr>
          <p:cNvSpPr txBox="1"/>
          <p:nvPr/>
        </p:nvSpPr>
        <p:spPr>
          <a:xfrm>
            <a:off x="284163" y="1447800"/>
            <a:ext cx="88392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80000"/>
              <a:defRPr/>
            </a:pPr>
            <a:r>
              <a:rPr lang="en-US" sz="3200" b="1" dirty="0">
                <a:latin typeface="Arial"/>
                <a:ea typeface="ＭＳ Ｐゴシック" charset="0"/>
                <a:cs typeface="Arial"/>
              </a:rPr>
              <a:t>Large Well-Described Human Cohorts:</a:t>
            </a:r>
          </a:p>
          <a:p>
            <a:pPr>
              <a:buSzPct val="80000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en-US" sz="3200" dirty="0" err="1">
                <a:latin typeface="Arial"/>
                <a:ea typeface="ＭＳ Ｐゴシック" charset="0"/>
                <a:cs typeface="Arial"/>
              </a:rPr>
              <a:t>Mayak</a:t>
            </a:r>
            <a:r>
              <a:rPr lang="en-US" sz="3200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3200" dirty="0" err="1">
                <a:latin typeface="Arial"/>
                <a:ea typeface="ＭＳ Ｐゴシック" charset="0"/>
                <a:cs typeface="Arial"/>
              </a:rPr>
              <a:t>Techa</a:t>
            </a:r>
            <a:r>
              <a:rPr lang="en-US" sz="3200" dirty="0">
                <a:latin typeface="Arial"/>
                <a:ea typeface="ＭＳ Ｐゴシック" charset="0"/>
                <a:cs typeface="Arial"/>
              </a:rPr>
              <a:t> River, LSS, Fukushima</a:t>
            </a:r>
          </a:p>
          <a:p>
            <a:pPr>
              <a:buSzPct val="80000"/>
              <a:defRPr/>
            </a:pPr>
            <a:endParaRPr lang="en-US" sz="3200" b="1" dirty="0">
              <a:latin typeface="Arial"/>
              <a:ea typeface="ＭＳ Ｐゴシック" charset="0"/>
              <a:cs typeface="Arial"/>
            </a:endParaRP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000" dirty="0">
                <a:latin typeface="Arial"/>
                <a:ea typeface="ＭＳ Ｐゴシック" charset="0"/>
                <a:cs typeface="Arial"/>
              </a:rPr>
              <a:t>Longitudinal well designed epigenetic studies of these cohorts that could provide correlative or functional link between exposure and disease risk. 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000" dirty="0">
                <a:latin typeface="Arial"/>
                <a:ea typeface="ＭＳ Ｐゴシック" charset="0"/>
                <a:cs typeface="Arial"/>
              </a:rPr>
              <a:t>Exploration of cognitive endpoints (radiation effects manifest as </a:t>
            </a:r>
            <a:r>
              <a:rPr lang="en-US" sz="3000" dirty="0" err="1">
                <a:latin typeface="Arial"/>
                <a:ea typeface="ＭＳ Ｐゴシック" charset="0"/>
                <a:cs typeface="Arial"/>
              </a:rPr>
              <a:t>neuropathologies</a:t>
            </a:r>
            <a:r>
              <a:rPr lang="en-US" sz="3000" dirty="0">
                <a:latin typeface="Arial"/>
                <a:ea typeface="ＭＳ Ｐゴシック" charset="0"/>
                <a:cs typeface="Arial"/>
              </a:rPr>
              <a:t> similar to Alzheimer’s Disease)</a:t>
            </a:r>
            <a:endParaRPr lang="en-US" sz="3000" b="1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DC427-0BD9-9A49-9B91-6A8E15F4206C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9144000" cy="5334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000000"/>
                </a:solidFill>
                <a:latin typeface="+mj-lt"/>
                <a:ea typeface="ＭＳ Ｐゴシック" pitchFamily="-109" charset="-128"/>
                <a:cs typeface="Times New Roman"/>
              </a:rPr>
              <a:t>Radiation Oncology, UC Irvine</a:t>
            </a:r>
            <a:endParaRPr lang="en-US" sz="3200" b="1" u="sng" kern="0" dirty="0">
              <a:solidFill>
                <a:srgbClr val="000000"/>
              </a:solidFill>
              <a:latin typeface="+mj-lt"/>
              <a:ea typeface="ＭＳ Ｐゴシック" pitchFamily="-109" charset="-128"/>
              <a:cs typeface="Times New Roman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b="1" u="sng" kern="0" dirty="0">
              <a:solidFill>
                <a:srgbClr val="000000"/>
              </a:solidFill>
              <a:latin typeface="Times New Roman"/>
              <a:ea typeface="ＭＳ Ｐゴシック" pitchFamily="-109" charset="-128"/>
              <a:cs typeface="Times New Roman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A7A227-FB9C-9146-A282-DC446429146D}"/>
              </a:ext>
            </a:extLst>
          </p:cNvPr>
          <p:cNvSpPr txBox="1">
            <a:spLocks/>
          </p:cNvSpPr>
          <p:nvPr/>
        </p:nvSpPr>
        <p:spPr>
          <a:xfrm>
            <a:off x="228600" y="914400"/>
            <a:ext cx="4114800" cy="1524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u="sng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Senior members: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u="sng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Munjal Acharya, PhD (Co-PI)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Vipan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Parihar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, PhD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Erich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Giedzinski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Lab manager</a:t>
            </a:r>
            <a:endParaRPr lang="en-US" sz="2400" b="1" u="sng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8B6318-B512-0946-BD99-F229AFDFFD67}"/>
              </a:ext>
            </a:extLst>
          </p:cNvPr>
          <p:cNvSpPr txBox="1">
            <a:spLocks/>
          </p:cNvSpPr>
          <p:nvPr/>
        </p:nvSpPr>
        <p:spPr>
          <a:xfrm>
            <a:off x="228600" y="2743200"/>
            <a:ext cx="32004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u="sng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Staff Researchers: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 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Lauren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Apodaca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Al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Anoud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Baddour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Maria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Angulo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Ning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Ru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Liping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Yu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Amber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Syage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892FE-9934-C544-8F38-DD51F6583561}"/>
              </a:ext>
            </a:extLst>
          </p:cNvPr>
          <p:cNvSpPr txBox="1"/>
          <p:nvPr/>
        </p:nvSpPr>
        <p:spPr>
          <a:xfrm>
            <a:off x="2470150" y="423863"/>
            <a:ext cx="40052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Charles </a:t>
            </a:r>
            <a:r>
              <a:rPr lang="en-US" sz="1600" b="1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Limoli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, PhD, Research Director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C2ECF-2404-AD41-8160-46628E0C1CFC}"/>
              </a:ext>
            </a:extLst>
          </p:cNvPr>
          <p:cNvSpPr/>
          <p:nvPr/>
        </p:nvSpPr>
        <p:spPr>
          <a:xfrm>
            <a:off x="4876800" y="125730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u="sng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Students</a:t>
            </a:r>
            <a:r>
              <a:rPr lang="en-US" u="sng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: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Ron Leavitt (graduate)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Leila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Alikhani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(undergraduate)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Mineh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Markarian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(undergraduate)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Jabra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Baddour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(undergraduate)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Nicole Yoon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Takumi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Kawashita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Thuan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(Alex) Nguyen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7110" name="Group 8">
            <a:extLst>
              <a:ext uri="{FF2B5EF4-FFF2-40B4-BE49-F238E27FC236}">
                <a16:creationId xmlns:a16="http://schemas.microsoft.com/office/drawing/2014/main" id="{C52A82FE-CFF2-4E55-B8CC-8542C7A04FE1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5562600"/>
            <a:ext cx="4603750" cy="1285875"/>
            <a:chOff x="3654979" y="5386485"/>
            <a:chExt cx="4605210" cy="1285760"/>
          </a:xfrm>
        </p:grpSpPr>
        <p:pic>
          <p:nvPicPr>
            <p:cNvPr id="47111" name="Picture 166">
              <a:extLst>
                <a:ext uri="{FF2B5EF4-FFF2-40B4-BE49-F238E27FC236}">
                  <a16:creationId xmlns:a16="http://schemas.microsoft.com/office/drawing/2014/main" id="{09E3E778-CD91-4565-9494-3B4CB26AD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569" y="5387122"/>
              <a:ext cx="1284620" cy="128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44" descr="DTRA">
              <a:extLst>
                <a:ext uri="{FF2B5EF4-FFF2-40B4-BE49-F238E27FC236}">
                  <a16:creationId xmlns:a16="http://schemas.microsoft.com/office/drawing/2014/main" id="{11972519-DF1D-4E71-B1D8-66A5AC8C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24" y="5387122"/>
              <a:ext cx="1271588" cy="128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nasa-logo1.jpg" descr="/Users/jbaulch/Desktop/nasa-logo1.jpg">
              <a:extLst>
                <a:ext uri="{FF2B5EF4-FFF2-40B4-BE49-F238E27FC236}">
                  <a16:creationId xmlns:a16="http://schemas.microsoft.com/office/drawing/2014/main" id="{D8CCDBC8-CCCB-458F-97E9-CAE6610E6C5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979" y="5386485"/>
              <a:ext cx="1466102" cy="128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E7A26E9-9BF3-4F55-8D36-101AFD63E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Background: What is Epigenetics?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A3A8CBA-DF07-4174-9026-4299787EAA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855663"/>
            <a:ext cx="4572000" cy="223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Epigenetics – mechanisms to activate or silence genes without altering the primary base sequence of DNA.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TextBox 6">
            <a:extLst>
              <a:ext uri="{FF2B5EF4-FFF2-40B4-BE49-F238E27FC236}">
                <a16:creationId xmlns:a16="http://schemas.microsoft.com/office/drawing/2014/main" id="{CE862081-1EB6-4FAC-92AB-4DFE537D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35325"/>
            <a:ext cx="3733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</a:rPr>
              <a:t>Mechanisms: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DNA Methylation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Histone Modifications</a:t>
            </a:r>
          </a:p>
        </p:txBody>
      </p:sp>
      <p:pic>
        <p:nvPicPr>
          <p:cNvPr id="35844" name="Picture 3" descr="I10-33-epigenetic.jpg">
            <a:extLst>
              <a:ext uri="{FF2B5EF4-FFF2-40B4-BE49-F238E27FC236}">
                <a16:creationId xmlns:a16="http://schemas.microsoft.com/office/drawing/2014/main" id="{5507EDA4-F786-46B9-9FCC-261AD8BD2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46138"/>
            <a:ext cx="38100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DNA seq.tif">
            <a:extLst>
              <a:ext uri="{FF2B5EF4-FFF2-40B4-BE49-F238E27FC236}">
                <a16:creationId xmlns:a16="http://schemas.microsoft.com/office/drawing/2014/main" id="{50201830-1AEA-435A-8363-0D7A6B781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787900"/>
            <a:ext cx="2373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Methylation Schematic.tif">
            <a:extLst>
              <a:ext uri="{FF2B5EF4-FFF2-40B4-BE49-F238E27FC236}">
                <a16:creationId xmlns:a16="http://schemas.microsoft.com/office/drawing/2014/main" id="{4E19A2EF-29F7-42C9-85B8-85B991B69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6" r="-12206"/>
          <a:stretch>
            <a:fillRect/>
          </a:stretch>
        </p:blipFill>
        <p:spPr>
          <a:xfrm>
            <a:off x="266700" y="1289050"/>
            <a:ext cx="8877300" cy="4883150"/>
          </a:xfrm>
        </p:spPr>
      </p:pic>
      <p:sp>
        <p:nvSpPr>
          <p:cNvPr id="37890" name="TextBox 4">
            <a:extLst>
              <a:ext uri="{FF2B5EF4-FFF2-40B4-BE49-F238E27FC236}">
                <a16:creationId xmlns:a16="http://schemas.microsoft.com/office/drawing/2014/main" id="{EC0F3888-AF64-46A4-B5A6-62B5FA3D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794250"/>
            <a:ext cx="852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5mC</a:t>
            </a:r>
          </a:p>
        </p:txBody>
      </p:sp>
      <p:sp>
        <p:nvSpPr>
          <p:cNvPr id="37891" name="TextBox 5">
            <a:extLst>
              <a:ext uri="{FF2B5EF4-FFF2-40B4-BE49-F238E27FC236}">
                <a16:creationId xmlns:a16="http://schemas.microsoft.com/office/drawing/2014/main" id="{83BC4F76-3C67-425D-BC35-4631F606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703888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5hmC</a:t>
            </a:r>
          </a:p>
        </p:txBody>
      </p:sp>
      <p:sp>
        <p:nvSpPr>
          <p:cNvPr id="37892" name="Title 1">
            <a:extLst>
              <a:ext uri="{FF2B5EF4-FFF2-40B4-BE49-F238E27FC236}">
                <a16:creationId xmlns:a16="http://schemas.microsoft.com/office/drawing/2014/main" id="{3F850242-7EE0-498E-B51B-F1762F119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274638"/>
            <a:ext cx="9126537" cy="487362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</a:rPr>
              <a:t>DNA Methylation and Methylating Enzymes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9D59B32B-26A0-4FEB-9F09-016681A46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" y="350838"/>
            <a:ext cx="9126538" cy="487362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</a:rPr>
              <a:t>Can we use mechanistic data in Risk Assessment?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0E3BD-3708-F040-9EB5-F6A659D1EF78}"/>
              </a:ext>
            </a:extLst>
          </p:cNvPr>
          <p:cNvSpPr txBox="1"/>
          <p:nvPr/>
        </p:nvSpPr>
        <p:spPr>
          <a:xfrm>
            <a:off x="457200" y="1600200"/>
            <a:ext cx="83058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80000"/>
              <a:defRPr/>
            </a:pPr>
            <a:r>
              <a:rPr lang="en-US" sz="3200" b="1" dirty="0">
                <a:latin typeface="Arial"/>
                <a:ea typeface="ＭＳ Ｐゴシック" charset="0"/>
                <a:cs typeface="Arial"/>
              </a:rPr>
              <a:t>DNA Methylation: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An excellent biomarker for radiation exposure, even at very low doses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Functional relationship to risk still largely lacking (what genes or regions of the genome to interrogate)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/>
                <a:ea typeface="ＭＳ Ｐゴシック" charset="0"/>
                <a:cs typeface="Arial"/>
              </a:rPr>
              <a:t>Is risk always the correct word, rather than adaptation or reprogramming?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C3D12BF-86CB-471F-8BBD-D312D30A5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" y="350838"/>
            <a:ext cx="9126538" cy="487362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</a:rPr>
              <a:t>Can we use mechanistic data in Risk Assessment?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0E3BD-3708-F040-9EB5-F6A659D1EF78}"/>
              </a:ext>
            </a:extLst>
          </p:cNvPr>
          <p:cNvSpPr txBox="1"/>
          <p:nvPr/>
        </p:nvSpPr>
        <p:spPr>
          <a:xfrm>
            <a:off x="228600" y="1371600"/>
            <a:ext cx="8763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80000"/>
              <a:defRPr/>
            </a:pPr>
            <a:r>
              <a:rPr lang="en-US" sz="3200" b="1" dirty="0">
                <a:latin typeface="Arial"/>
                <a:ea typeface="ＭＳ Ｐゴシック" charset="0"/>
                <a:cs typeface="Arial"/>
              </a:rPr>
              <a:t>More than just carcinogenic risk: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Carcinogenesis is not the only potential adverse outcome.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CNS is sensitive to irradiation and cognitive dysfunction manifests in radiation oncology relevant and NASA relevant exposure paradigms, and is also of concern to the US DoD.  </a:t>
            </a:r>
          </a:p>
          <a:p>
            <a:pPr marL="342900" indent="-342900">
              <a:buSzPct val="80000"/>
              <a:buFont typeface="Wingdings" charset="2"/>
              <a:buChar char="v"/>
              <a:defRPr/>
            </a:pPr>
            <a:r>
              <a:rPr 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effects of irradiation on brain function are late manifesting and persistent.</a:t>
            </a:r>
            <a:endParaRPr lang="en-US" sz="3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4">
            <a:extLst>
              <a:ext uri="{FF2B5EF4-FFF2-40B4-BE49-F238E27FC236}">
                <a16:creationId xmlns:a16="http://schemas.microsoft.com/office/drawing/2014/main" id="{3C2E625E-D58B-465B-971C-5D9EB9DD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852613"/>
            <a:ext cx="6442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5-ITU indirectly blocks DNA methylation through inhibition of adenosine kinase activity</a:t>
            </a:r>
          </a:p>
        </p:txBody>
      </p:sp>
      <p:grpSp>
        <p:nvGrpSpPr>
          <p:cNvPr id="40962" name="Group 1">
            <a:extLst>
              <a:ext uri="{FF2B5EF4-FFF2-40B4-BE49-F238E27FC236}">
                <a16:creationId xmlns:a16="http://schemas.microsoft.com/office/drawing/2014/main" id="{77D76B49-047F-4401-BA7D-C2536C244DC8}"/>
              </a:ext>
            </a:extLst>
          </p:cNvPr>
          <p:cNvGrpSpPr>
            <a:grpSpLocks/>
          </p:cNvGrpSpPr>
          <p:nvPr/>
        </p:nvGrpSpPr>
        <p:grpSpPr bwMode="auto">
          <a:xfrm>
            <a:off x="6291263" y="1676400"/>
            <a:ext cx="2579687" cy="1828800"/>
            <a:chOff x="6291009" y="994963"/>
            <a:chExt cx="2580133" cy="1828800"/>
          </a:xfrm>
        </p:grpSpPr>
        <p:pic>
          <p:nvPicPr>
            <p:cNvPr id="40966" name="Picture 19" descr="ADK_5ITU.tif">
              <a:extLst>
                <a:ext uri="{FF2B5EF4-FFF2-40B4-BE49-F238E27FC236}">
                  <a16:creationId xmlns:a16="http://schemas.microsoft.com/office/drawing/2014/main" id="{003B4C1C-6FE6-445C-91B7-BBFD2516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607" y="994963"/>
              <a:ext cx="232553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7" name="Group 20">
              <a:extLst>
                <a:ext uri="{FF2B5EF4-FFF2-40B4-BE49-F238E27FC236}">
                  <a16:creationId xmlns:a16="http://schemas.microsoft.com/office/drawing/2014/main" id="{613D5F9C-9219-48E8-B8DC-950DEE05F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1009" y="1394266"/>
              <a:ext cx="762871" cy="307777"/>
              <a:chOff x="17239074" y="2271336"/>
              <a:chExt cx="2222500" cy="92740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C080F85-26F1-0F44-BA2B-8B9CF128B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9074" y="2374042"/>
                <a:ext cx="2220347" cy="79884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0969" name="TextBox 10">
                <a:extLst>
                  <a:ext uri="{FF2B5EF4-FFF2-40B4-BE49-F238E27FC236}">
                    <a16:creationId xmlns:a16="http://schemas.microsoft.com/office/drawing/2014/main" id="{C92CC152-4681-4952-9619-B51C081ED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39074" y="2271336"/>
                <a:ext cx="2222500" cy="927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anose="02020603050405020304" pitchFamily="18" charset="0"/>
                  <a:buChar char="•"/>
                  <a:defRPr sz="24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anose="02020603050405020304" pitchFamily="18" charset="0"/>
                  <a:buChar char="•"/>
                  <a:defRPr sz="16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Times" panose="02020603050405020304" pitchFamily="18" charset="0"/>
                  <a:buChar char="•"/>
                  <a:defRPr sz="14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anose="02020603050405020304" pitchFamily="18" charset="0"/>
                  <a:buChar char="•"/>
                  <a:defRPr sz="14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anose="02020603050405020304" pitchFamily="18" charset="0"/>
                  <a:buChar char="•"/>
                  <a:defRPr sz="14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anose="02020603050405020304" pitchFamily="18" charset="0"/>
                  <a:buChar char="•"/>
                  <a:defRPr sz="14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anose="02020603050405020304" pitchFamily="18" charset="0"/>
                  <a:buChar char="•"/>
                  <a:defRPr sz="1400">
                    <a:solidFill>
                      <a:schemeClr val="tx1"/>
                    </a:solidFill>
                    <a:latin typeface="Univers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700" b="1">
                    <a:latin typeface="Arial" panose="020B0604020202020204" pitchFamily="34" charset="0"/>
                    <a:cs typeface="Arial" panose="020B0604020202020204" pitchFamily="34" charset="0"/>
                  </a:rPr>
                  <a:t>DNA Methylation</a:t>
                </a:r>
              </a:p>
            </p:txBody>
          </p:sp>
        </p:grpSp>
      </p:grpSp>
      <p:pic>
        <p:nvPicPr>
          <p:cNvPr id="40963" name="Picture 3" descr="model.tif">
            <a:extLst>
              <a:ext uri="{FF2B5EF4-FFF2-40B4-BE49-F238E27FC236}">
                <a16:creationId xmlns:a16="http://schemas.microsoft.com/office/drawing/2014/main" id="{B97421DF-22DB-4C2A-8D4D-8908306F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516313"/>
            <a:ext cx="91281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>
            <a:extLst>
              <a:ext uri="{FF2B5EF4-FFF2-40B4-BE49-F238E27FC236}">
                <a16:creationId xmlns:a16="http://schemas.microsoft.com/office/drawing/2014/main" id="{2924BF97-9AC8-4073-8BEA-BE9E0BA8D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20200" cy="990600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Role for DNA Methylation in Radiation Induced Cognitive Deficits</a:t>
            </a:r>
            <a:br>
              <a:rPr lang="en-US" altLang="en-US" sz="2400"/>
            </a:br>
            <a:r>
              <a:rPr lang="en-US" altLang="en-US" sz="2400"/>
              <a:t>Heavy Ion Study (20 cGy </a:t>
            </a:r>
            <a:r>
              <a:rPr lang="en-US" altLang="en-US" sz="2400" baseline="30000"/>
              <a:t>28</a:t>
            </a:r>
            <a:r>
              <a:rPr lang="en-US" altLang="en-US" sz="2400"/>
              <a:t>Si 600MeV/n)</a:t>
            </a:r>
          </a:p>
        </p:txBody>
      </p:sp>
      <p:sp>
        <p:nvSpPr>
          <p:cNvPr id="40965" name="TextBox 10">
            <a:extLst>
              <a:ext uri="{FF2B5EF4-FFF2-40B4-BE49-F238E27FC236}">
                <a16:creationId xmlns:a16="http://schemas.microsoft.com/office/drawing/2014/main" id="{2C4A9792-CF41-4A9F-8D1A-4E470123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6581775"/>
            <a:ext cx="5561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Acharya </a:t>
            </a: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Scientific Reports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, 2017 Feb 21;7:42885. doi: 10.1038/srep42885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4">
            <a:extLst>
              <a:ext uri="{FF2B5EF4-FFF2-40B4-BE49-F238E27FC236}">
                <a16:creationId xmlns:a16="http://schemas.microsoft.com/office/drawing/2014/main" id="{7391B644-1788-4685-ACDB-6A9DFE1E8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511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0.05, **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0.01, ***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0.001 for 0Gy, 0Gy+5-ITU and 20cGy+5-ITU as compared to 20 cGy </a:t>
            </a:r>
          </a:p>
        </p:txBody>
      </p:sp>
      <p:pic>
        <p:nvPicPr>
          <p:cNvPr id="41986" name="Picture 3" descr="5mC data.tif">
            <a:extLst>
              <a:ext uri="{FF2B5EF4-FFF2-40B4-BE49-F238E27FC236}">
                <a16:creationId xmlns:a16="http://schemas.microsoft.com/office/drawing/2014/main" id="{5CE1FADC-6409-409D-9DED-014A1165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08100"/>
            <a:ext cx="54864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5mC staining.1.tif">
            <a:extLst>
              <a:ext uri="{FF2B5EF4-FFF2-40B4-BE49-F238E27FC236}">
                <a16:creationId xmlns:a16="http://schemas.microsoft.com/office/drawing/2014/main" id="{67316A44-7F79-42E5-BAEA-2E016BFE3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42143" y="2483643"/>
            <a:ext cx="4572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id="{265A3859-BED5-4E2D-8A91-97308031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66675"/>
            <a:ext cx="9151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5mC in the Hippocampus of the Irradiated Mouse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(Whole Body, 20 cGy 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Particles)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>
            <a:extLst>
              <a:ext uri="{FF2B5EF4-FFF2-40B4-BE49-F238E27FC236}">
                <a16:creationId xmlns:a16="http://schemas.microsoft.com/office/drawing/2014/main" id="{F6F4A3EA-3C53-4023-A745-92B117D4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511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0.05, **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0.01, ***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0.001 for 0Gy, 0Gy+5-ITU and 20cGy+5-ITU as compared to 20 cGy </a:t>
            </a:r>
          </a:p>
        </p:txBody>
      </p:sp>
      <p:pic>
        <p:nvPicPr>
          <p:cNvPr id="43010" name="Picture 3" descr="5hmC data.tif">
            <a:extLst>
              <a:ext uri="{FF2B5EF4-FFF2-40B4-BE49-F238E27FC236}">
                <a16:creationId xmlns:a16="http://schemas.microsoft.com/office/drawing/2014/main" id="{A8B642C2-4E8F-41D1-8AF3-BAD01560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62088"/>
            <a:ext cx="54864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5hmC staining.1.tif">
            <a:extLst>
              <a:ext uri="{FF2B5EF4-FFF2-40B4-BE49-F238E27FC236}">
                <a16:creationId xmlns:a16="http://schemas.microsoft.com/office/drawing/2014/main" id="{DFB44AC6-BD66-4F2A-8BED-D4E876066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56418" y="2659856"/>
            <a:ext cx="4572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>
            <a:extLst>
              <a:ext uri="{FF2B5EF4-FFF2-40B4-BE49-F238E27FC236}">
                <a16:creationId xmlns:a16="http://schemas.microsoft.com/office/drawing/2014/main" id="{51E547C6-711A-41B2-BBBE-221B9276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66675"/>
            <a:ext cx="9151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5hmC in the Hippocampus of the Irradiated Mouse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(Whole Body, 20 cGy 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Particles)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Fig 2 Behavior final.tif">
            <a:extLst>
              <a:ext uri="{FF2B5EF4-FFF2-40B4-BE49-F238E27FC236}">
                <a16:creationId xmlns:a16="http://schemas.microsoft.com/office/drawing/2014/main" id="{509C020F-7C18-4E9F-8C18-329404AE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0975"/>
            <a:ext cx="6858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4">
            <a:extLst>
              <a:ext uri="{FF2B5EF4-FFF2-40B4-BE49-F238E27FC236}">
                <a16:creationId xmlns:a16="http://schemas.microsoft.com/office/drawing/2014/main" id="{CBE020F7-3381-4F8E-BBD7-20A8D174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511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0.05, **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0.01, *** </a:t>
            </a:r>
            <a:r>
              <a:rPr lang="en-US" altLang="en-US" sz="1200" b="1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&lt; 0.001 for 0Gy, 0Gy+5-ITU and 20cGy+5-ITU as compared to 20 cGy </a:t>
            </a:r>
          </a:p>
        </p:txBody>
      </p:sp>
      <p:sp>
        <p:nvSpPr>
          <p:cNvPr id="44035" name="TextBox 4">
            <a:extLst>
              <a:ext uri="{FF2B5EF4-FFF2-40B4-BE49-F238E27FC236}">
                <a16:creationId xmlns:a16="http://schemas.microsoft.com/office/drawing/2014/main" id="{98DB9CEA-7EBC-40A5-9D41-49B52586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-66675"/>
            <a:ext cx="91519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Univers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Impairment of Irradiated Mice on Open Arena Tasks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(Whole Body, 20 cGy </a:t>
            </a:r>
            <a:r>
              <a:rPr lang="en-US" altLang="en-US" b="1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Particles)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TRA Briefing Slide Template">
  <a:themeElements>
    <a:clrScheme name="DTRA Briefing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TRA Briefing Slide Template">
      <a:majorFont>
        <a:latin typeface="Univers"/>
        <a:ea typeface="ＭＳ Ｐゴシック"/>
        <a:cs typeface="ＭＳ Ｐゴシック"/>
      </a:majorFont>
      <a:minorFont>
        <a:latin typeface="Univer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C57B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C57B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TRA Briefing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Univers"/>
        <a:ea typeface="ＭＳ Ｐゴシック"/>
        <a:cs typeface="ＭＳ Ｐゴシック"/>
      </a:majorFont>
      <a:minorFont>
        <a:latin typeface="Univer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C57B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C57B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TRA Briefing Slide Template">
  <a:themeElements>
    <a:clrScheme name="DTRA Briefing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TRA Briefing Slide Template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DTRA Briefing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TRA Briefing Slide Template">
  <a:themeElements>
    <a:clrScheme name="DTRA Briefing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TRA Briefing Slide Template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DTRA Briefing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RA Briefing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RA Briefing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Univers"/>
        <a:ea typeface="ＭＳ Ｐゴシック"/>
        <a:cs typeface=""/>
      </a:majorFont>
      <a:minorFont>
        <a:latin typeface="Univer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21315</TotalTime>
  <Words>537</Words>
  <Application>Microsoft Office PowerPoint</Application>
  <PresentationFormat>On-screen Show (4:3)</PresentationFormat>
  <Paragraphs>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MS PGothic</vt:lpstr>
      <vt:lpstr>Arial</vt:lpstr>
      <vt:lpstr>Univers</vt:lpstr>
      <vt:lpstr>Times</vt:lpstr>
      <vt:lpstr>Wingdings</vt:lpstr>
      <vt:lpstr>DTRA Briefing Slide Template</vt:lpstr>
      <vt:lpstr>1_Blank Presentation</vt:lpstr>
      <vt:lpstr>1_DTRA Briefing Slide Template</vt:lpstr>
      <vt:lpstr>2_DTRA Briefing Slide Template</vt:lpstr>
      <vt:lpstr>2_Blank Presentation</vt:lpstr>
      <vt:lpstr>PowerPoint Presentation</vt:lpstr>
      <vt:lpstr>Background: What is Epigenetics?</vt:lpstr>
      <vt:lpstr>DNA Methylation and Methylating Enzymes</vt:lpstr>
      <vt:lpstr>Can we use mechanistic data in Risk Assessment?</vt:lpstr>
      <vt:lpstr>Can we use mechanistic data in Risk Assessment?</vt:lpstr>
      <vt:lpstr>Role for DNA Methylation in Radiation Induced Cognitive Deficits Heavy Ion Study (20 cGy 28Si 600MeV/n)</vt:lpstr>
      <vt:lpstr>PowerPoint Presentation</vt:lpstr>
      <vt:lpstr>PowerPoint Presentation</vt:lpstr>
      <vt:lpstr>PowerPoint Presentation</vt:lpstr>
      <vt:lpstr>Can we use mechanistic data in Risk Assessment?</vt:lpstr>
      <vt:lpstr>Can we use mechanistic data in Risk Assessment?</vt:lpstr>
      <vt:lpstr>PowerPoint Presentation</vt:lpstr>
    </vt:vector>
  </TitlesOfParts>
  <Company>NGIT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Charles Bass</dc:creator>
  <cp:lastModifiedBy>Steve Baker</cp:lastModifiedBy>
  <cp:revision>764</cp:revision>
  <cp:lastPrinted>2017-02-21T20:16:34Z</cp:lastPrinted>
  <dcterms:created xsi:type="dcterms:W3CDTF">2010-03-22T18:09:52Z</dcterms:created>
  <dcterms:modified xsi:type="dcterms:W3CDTF">2018-10-02T16:58:11Z</dcterms:modified>
</cp:coreProperties>
</file>