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377" r:id="rId2"/>
  </p:sldMasterIdLst>
  <p:notesMasterIdLst>
    <p:notesMasterId r:id="rId23"/>
  </p:notesMasterIdLst>
  <p:handoutMasterIdLst>
    <p:handoutMasterId r:id="rId24"/>
  </p:handoutMasterIdLst>
  <p:sldIdLst>
    <p:sldId id="584" r:id="rId3"/>
    <p:sldId id="586" r:id="rId4"/>
    <p:sldId id="520" r:id="rId5"/>
    <p:sldId id="628" r:id="rId6"/>
    <p:sldId id="633" r:id="rId7"/>
    <p:sldId id="621" r:id="rId8"/>
    <p:sldId id="616" r:id="rId9"/>
    <p:sldId id="618" r:id="rId10"/>
    <p:sldId id="623" r:id="rId11"/>
    <p:sldId id="622" r:id="rId12"/>
    <p:sldId id="625" r:id="rId13"/>
    <p:sldId id="626" r:id="rId14"/>
    <p:sldId id="627" r:id="rId15"/>
    <p:sldId id="624" r:id="rId16"/>
    <p:sldId id="619" r:id="rId17"/>
    <p:sldId id="630" r:id="rId18"/>
    <p:sldId id="632" r:id="rId19"/>
    <p:sldId id="631" r:id="rId20"/>
    <p:sldId id="585" r:id="rId21"/>
    <p:sldId id="615" r:id="rId22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1106E8"/>
    <a:srgbClr val="5B3BE1"/>
    <a:srgbClr val="333399"/>
    <a:srgbClr val="1006E0"/>
    <a:srgbClr val="0000CC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2838" autoAdjust="0"/>
  </p:normalViewPr>
  <p:slideViewPr>
    <p:cSldViewPr>
      <p:cViewPr varScale="1">
        <p:scale>
          <a:sx n="84" d="100"/>
          <a:sy n="84" d="100"/>
        </p:scale>
        <p:origin x="4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637FC0A-53D0-4F31-99AA-93E691152B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854C8E3-56AB-451D-8AB3-457F69C4E1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D403FF13-91B6-422B-B0F0-3176D7C234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FC5A848B-AF25-40E6-A660-ACD18A0A92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0BA708DA-94BD-4FF0-8623-24CEFB7FB6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85C2DAF-7E64-46B4-83CE-529BF48CDE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EAEAEF1-386F-4C9A-BF40-E5BA91F2E1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4FB82AC3-88C3-4CA7-BDC0-8B67F6EE70E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7600" cy="2744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9C482F52-25E5-41B7-B448-839F295918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3475038"/>
            <a:ext cx="70389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26647C34-E369-4307-9C6E-C0A6704DF9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8B65ED39-A43C-4AFC-B965-0C8C22CCD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0" tIns="47805" rIns="95610" bIns="478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1C8C45D5-7848-4B82-9167-110DC10301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E2F9DA9-B2C0-44D4-A972-C13D7007B6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1DABFE6-FFB1-43C0-9077-D1CA37D83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918C7C6-0A1C-4523-87A9-B944A641C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6557DB48-C9DC-4EC1-BCC2-2FF7D3487855}" type="slidenum">
              <a:rPr lang="en-US" altLang="en-US" sz="1300"/>
              <a:pPr/>
              <a:t>3</a:t>
            </a:fld>
            <a:endParaRPr lang="en-US" altLang="en-US" sz="13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97105ED-D9BE-4076-B5C3-A285DE933E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F319C2B-50D3-4E84-9217-DA2B7EE30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92988B8-A7AE-4467-BCE5-D11E6CA35C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215B0F2-14CE-41EE-B205-DF6AE7CD9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EF71D06-7FA4-4638-A1EC-F7BB043AD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33F99A6F-812B-4569-A57B-9125B24869CE}" type="slidenum">
              <a:rPr lang="en-US" altLang="en-US" sz="1300"/>
              <a:pPr/>
              <a:t>9</a:t>
            </a:fld>
            <a:endParaRPr lang="en-US" altLang="en-US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967A9F9-81CE-47CD-8D91-0FDA22D518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4E771DD5-E825-42FD-B575-F38C7349D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D70455A-C4CF-4FAF-8D04-B7EF40428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30E8FC25-0C4D-48D7-A8F3-DD20525ECDE6}" type="slidenum">
              <a:rPr lang="en-US" altLang="en-US" sz="1300"/>
              <a:pPr/>
              <a:t>10</a:t>
            </a:fld>
            <a:endParaRPr lang="en-US" altLang="en-US" sz="13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B5CC99D-F250-4C63-89DE-32F3215DE6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39B59A2-B609-488D-B951-C6A280339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AE4D81E-F814-4BF6-A1A0-692C745A39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10" tIns="47805" rIns="95610" bIns="47805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/>
            <a:fld id="{535C9763-1174-488B-A014-E69A2D3AB659}" type="slidenum">
              <a:rPr lang="ar-SA" altLang="en-US" sz="1300"/>
              <a:pPr algn="r"/>
              <a:t>16</a:t>
            </a:fld>
            <a:endParaRPr lang="en-US" altLang="en-US" sz="13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1C50508E-733D-4002-9F2E-E02D571DB4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794E4EB-E1A5-4CFA-A8B5-CCCCE4211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313B3AD-4444-4E97-9035-5FB83C197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3345787B-E213-47C7-A691-E074A536E9A6}" type="slidenum">
              <a:rPr lang="en-US" altLang="en-US" sz="1300"/>
              <a:pPr/>
              <a:t>18</a:t>
            </a:fld>
            <a:endParaRPr lang="en-US" altLang="en-US" sz="13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639EA87-B01E-4AF2-A210-514E55152E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AA63A57-2277-44BB-9B09-5C0EF47A2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sterTitelJpg ">
            <a:extLst>
              <a:ext uri="{FF2B5EF4-FFF2-40B4-BE49-F238E27FC236}">
                <a16:creationId xmlns:a16="http://schemas.microsoft.com/office/drawing/2014/main" id="{AFC1A02F-88AC-4C46-A31A-35E16C2A54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masterTitelJpg ">
            <a:extLst>
              <a:ext uri="{FF2B5EF4-FFF2-40B4-BE49-F238E27FC236}">
                <a16:creationId xmlns:a16="http://schemas.microsoft.com/office/drawing/2014/main" id="{851739AC-38D7-43C8-8CF5-0355815D6C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masterTitelJpg ">
            <a:extLst>
              <a:ext uri="{FF2B5EF4-FFF2-40B4-BE49-F238E27FC236}">
                <a16:creationId xmlns:a16="http://schemas.microsoft.com/office/drawing/2014/main" id="{5C62930E-0FE7-40B8-9B95-6C2CF6360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masterTitelJpg ">
            <a:extLst>
              <a:ext uri="{FF2B5EF4-FFF2-40B4-BE49-F238E27FC236}">
                <a16:creationId xmlns:a16="http://schemas.microsoft.com/office/drawing/2014/main" id="{F7A5F484-6019-43F8-BA2A-A4D373C135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6B3675E-3B93-4CF3-909D-7C93D72F4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FBA8390-23D0-4639-85AD-B86C9C781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62365F2-6E1C-4CF6-8938-E347FBAA0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CBFA5-065C-47ED-B765-8CF1307E0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21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612BEC-99B4-44A4-BD21-2B4E8E897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8B6310-A345-4B12-854F-E8FA4ED93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E5122C-BC0D-4A58-A75C-A12D0CD07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99482-E933-42F6-A996-E14D95C63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43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E8C57-B0CB-4F07-BA9C-B938D3771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06055-0B57-4956-99BA-5368F0A0B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81AB25-1CE7-4244-A420-0F9CA122A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15792-780E-4D02-83DE-3211078D2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22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F38920-9C63-48E0-8E5A-9CE4181AB8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6B21DB-A34C-47CC-A776-A8DA23B45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162F5B-F094-4CCB-B90B-7E925B079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AACCE-1DEA-4E24-956D-3BA053A4CDC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264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sterTitelJpg ">
            <a:extLst>
              <a:ext uri="{FF2B5EF4-FFF2-40B4-BE49-F238E27FC236}">
                <a16:creationId xmlns:a16="http://schemas.microsoft.com/office/drawing/2014/main" id="{CA2F386C-AEFC-44FB-8FAC-067498D48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masterTitelJpg ">
            <a:extLst>
              <a:ext uri="{FF2B5EF4-FFF2-40B4-BE49-F238E27FC236}">
                <a16:creationId xmlns:a16="http://schemas.microsoft.com/office/drawing/2014/main" id="{82F4ABF4-7D54-4CD4-B5E9-473283B636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masterTitelJpg ">
            <a:extLst>
              <a:ext uri="{FF2B5EF4-FFF2-40B4-BE49-F238E27FC236}">
                <a16:creationId xmlns:a16="http://schemas.microsoft.com/office/drawing/2014/main" id="{77D2FB77-67F8-4F3B-9680-F0656A6050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masterTitelJpg ">
            <a:extLst>
              <a:ext uri="{FF2B5EF4-FFF2-40B4-BE49-F238E27FC236}">
                <a16:creationId xmlns:a16="http://schemas.microsoft.com/office/drawing/2014/main" id="{927EC1BF-9A2A-4EB5-AA60-78D873566D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E0BA84F-B902-45DF-A380-889E750F7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28359D2-7BB7-432C-968F-3F36666AFF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2A33CB3-B94F-4DED-9BD2-955E16230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B0BE-0DB5-44C0-9BEB-E98A40367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63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C6F75E-FD3E-4494-B73F-ADA89DF05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95934-0D38-46FC-A042-C7CDB216F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5F906D-63F6-4318-8A84-8262C92D8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BC5B1-9CC6-4957-BA99-E12802C410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68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FEFFD4-6993-45B2-BECF-32DAF3B9E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EA010-3970-40ED-9DAF-AA49331EC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64EE74-DCD7-4F79-BD9A-37F14CF4D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948D-4530-4CF4-9A82-E8D816C7C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1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CC165-90D8-41E9-ADA3-62B7BB9FB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42972-26B4-4C8F-AF63-C21BBFD3F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3F44B-E7B1-4049-B0AD-B76D50E39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8E082-7BC2-42D1-83D7-ECCD75375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043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B5857D-FE94-46F9-A9C3-78D391D98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FB9944-2BC3-4083-8A08-77243EA31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8FCDE-C2EF-4C99-B3EE-E194EF750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16D3F-A0E6-474E-AEE5-4F7751BAF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21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F05F97-8AA6-48B5-A8B2-A201E355B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E7794B-1358-4F1D-BC48-494BAD77D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2F1890-F6F1-4B93-A266-13B6DDC05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FB5F8-982C-4819-A431-2C7E5F149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2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7B9DBE-F895-47A8-A9FE-18DD54245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393A76-0872-4DE8-96D9-492C82297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3B28DB-87EE-442A-ACE1-3A9BFD857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5759C-5C1E-46BC-B54F-F52594484B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17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266A9E-7F87-4616-816B-24DB06289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77D12-AFD3-498B-8779-4D55E0292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EA4569-590B-4392-9260-0F136335F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4EEE3-4624-479B-9E00-54282CAB2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09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DFDE1-7891-4A51-8744-C39DF5CB3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EA6FA-4593-40B8-94CD-D09965429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61DB5A-404E-45DC-A7D8-8194CBBA9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FE7D8-AFC7-4FDB-B233-686EE61E4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686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3C30D-7C3F-4710-A926-A18745F54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816D2-56FD-40E0-B6C5-E2E23318F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4BB096-0522-422B-A4B4-3E24EA0AC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0A2D8-5729-4088-AB1F-B889B2268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53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C26DC-C928-4952-B640-6217D53493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50E6FD-4455-41B6-A505-5D7703E14E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529EC0-8120-48CD-A67F-4393DDC24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0936-2394-48B8-81E9-570773D18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569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355D21-8256-4BD4-A1CF-78C7D027B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20D7BC-8F60-4F70-87F2-9B42321E0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857FC8-D72D-40E7-ACC6-44733FA98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904E1-E4F1-428E-8E40-841A27CB6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49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E53D3C-2DD4-4F71-AFAA-A3517C956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02D404-5A09-4B1B-ADDC-DD4D3EC8D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D3C47-9D5C-4B9C-B0D7-D396C9851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46BA4-59DC-4E0D-A590-EF150CF3B46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5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C574F7-43A7-4533-A6CE-74CC6F135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4377DC-E80E-44D0-A359-06B02370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56E3CF-1F1C-4C31-BBD1-B9A1F14B5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DDDA1-C73B-4D8B-8ABA-AF2B749DA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90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30BE0-ECCE-4080-A894-D4F1AD8803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80986-F727-4A2A-85BA-FB5EB0242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3BA46-575F-4CE8-A9DB-3B62DC445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79732-3B69-47EE-BB1D-25A38D535A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20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7BB859-F8EF-412C-B1EF-62F89BDDA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189050-91F2-467A-BA11-79E577588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33DB5A-B7A4-4261-97CE-35210FE45A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6CB26-9DDC-4BEE-924A-1A219A229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14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51F38D-6596-401E-AFFD-2148556DA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C80CFA-C8C5-4461-AB21-1BF6422A7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53D442-57FE-48FC-ADE3-0868E01B9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2A328-20DC-4D89-A1B0-AC67558D6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43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2A22C6-7985-4A4B-AF9B-E07EC99DC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BBC64E-D41D-4FC8-B3E0-2B28CA81E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8284C2-0B61-4130-96E3-BF626DAF7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66229-F49E-448A-ABE3-F97D0EAF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0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3EB34-719F-48D3-B070-3458BFFE8C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F1891-7C4A-49D3-BD95-1EC302D8C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FB3B1-57C1-42E5-B784-2712E6EDF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074A9-5A37-441B-BD47-4DE3EAAFA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0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F70F2-B304-4D9A-A46F-5096AF177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E54A3-DA7F-48A0-B89D-ED1FC3B6DC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80D84-8944-464E-A5E5-DFC11FB45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86B1B-7F41-441F-AF42-8EE2726F7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7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7454AB-E77E-462E-8258-1F3165090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51E2E72-B1EE-4685-950C-FF1391FB7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9F801E39-EC16-4561-BBA1-BA88FB97B1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0C886E55-6690-49F0-AB4A-55C4E3595D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C7222353-CFE5-4185-B009-8899FFB10A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E6D7377-2EBB-443D-94CA-F165A405F8A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5" name="Picture 7" descr="master2Jpg">
            <a:extLst>
              <a:ext uri="{FF2B5EF4-FFF2-40B4-BE49-F238E27FC236}">
                <a16:creationId xmlns:a16="http://schemas.microsoft.com/office/drawing/2014/main" id="{6F6CAE40-DB66-4C99-AED8-8E735304FF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master2Jpg">
            <a:extLst>
              <a:ext uri="{FF2B5EF4-FFF2-40B4-BE49-F238E27FC236}">
                <a16:creationId xmlns:a16="http://schemas.microsoft.com/office/drawing/2014/main" id="{DF36701A-BFDA-4A8F-9968-9137F130F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master2Jpg">
            <a:extLst>
              <a:ext uri="{FF2B5EF4-FFF2-40B4-BE49-F238E27FC236}">
                <a16:creationId xmlns:a16="http://schemas.microsoft.com/office/drawing/2014/main" id="{B7687130-3316-443F-B7B5-4B1C50D717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04" r:id="rId1"/>
    <p:sldLayoutId id="2147487984" r:id="rId2"/>
    <p:sldLayoutId id="2147487985" r:id="rId3"/>
    <p:sldLayoutId id="2147487986" r:id="rId4"/>
    <p:sldLayoutId id="2147487987" r:id="rId5"/>
    <p:sldLayoutId id="2147487988" r:id="rId6"/>
    <p:sldLayoutId id="2147487989" r:id="rId7"/>
    <p:sldLayoutId id="2147487990" r:id="rId8"/>
    <p:sldLayoutId id="2147487991" r:id="rId9"/>
    <p:sldLayoutId id="2147487992" r:id="rId10"/>
    <p:sldLayoutId id="2147487993" r:id="rId11"/>
    <p:sldLayoutId id="21474880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AD717FE-ECF9-4C71-AB16-870814218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DC3D292-4D13-4DD6-9EF7-8899C0C2A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F9C2BE2E-15E4-4D15-A307-D98F9F727E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6D4926B0-D09E-499C-8B77-301F3BBE8A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5FB866C2-0992-4206-9258-6D5CBE2D73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A2AEE391-AB6F-47EA-AA4C-3DEEA3B79E9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3079" name="Picture 7" descr="master2Jpg">
            <a:extLst>
              <a:ext uri="{FF2B5EF4-FFF2-40B4-BE49-F238E27FC236}">
                <a16:creationId xmlns:a16="http://schemas.microsoft.com/office/drawing/2014/main" id="{E0478F13-D4FE-4C49-9A6B-09C4F0850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master2Jpg">
            <a:extLst>
              <a:ext uri="{FF2B5EF4-FFF2-40B4-BE49-F238E27FC236}">
                <a16:creationId xmlns:a16="http://schemas.microsoft.com/office/drawing/2014/main" id="{08E40187-6D07-4AB4-89A3-313C1B23F9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master2Jpg">
            <a:extLst>
              <a:ext uri="{FF2B5EF4-FFF2-40B4-BE49-F238E27FC236}">
                <a16:creationId xmlns:a16="http://schemas.microsoft.com/office/drawing/2014/main" id="{C62D2FC9-1E77-4DF3-8FED-E830AB565B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06" r:id="rId1"/>
    <p:sldLayoutId id="2147487994" r:id="rId2"/>
    <p:sldLayoutId id="2147487995" r:id="rId3"/>
    <p:sldLayoutId id="2147487996" r:id="rId4"/>
    <p:sldLayoutId id="2147487997" r:id="rId5"/>
    <p:sldLayoutId id="2147487998" r:id="rId6"/>
    <p:sldLayoutId id="2147487999" r:id="rId7"/>
    <p:sldLayoutId id="2147488000" r:id="rId8"/>
    <p:sldLayoutId id="2147488001" r:id="rId9"/>
    <p:sldLayoutId id="2147488002" r:id="rId10"/>
    <p:sldLayoutId id="2147488003" r:id="rId11"/>
    <p:sldLayoutId id="21474880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M:\Moore\Moore-2015Dec4 photo 2.jpg">
            <a:extLst>
              <a:ext uri="{FF2B5EF4-FFF2-40B4-BE49-F238E27FC236}">
                <a16:creationId xmlns:a16="http://schemas.microsoft.com/office/drawing/2014/main" id="{5C49D133-D6E4-45B8-ACCA-2C5E6E4F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4800"/>
            <a:ext cx="45767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>
            <a:extLst>
              <a:ext uri="{FF2B5EF4-FFF2-40B4-BE49-F238E27FC236}">
                <a16:creationId xmlns:a16="http://schemas.microsoft.com/office/drawing/2014/main" id="{01860DA7-4EB9-4A47-9B5A-6CF259E4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"/>
            <a:ext cx="3200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 put </a:t>
            </a:r>
            <a:r>
              <a:rPr lang="en-US" altLang="en-US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hospice 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April 8 2015. </a:t>
            </a:r>
          </a:p>
          <a:p>
            <a:pPr>
              <a:spcAft>
                <a:spcPts val="600"/>
              </a:spcAft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CT X-ray scans of brain July-Aug 2015</a:t>
            </a:r>
          </a:p>
          <a:p>
            <a:pPr>
              <a:spcAft>
                <a:spcPts val="600"/>
              </a:spcAft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recovery of appetite, cognition</a:t>
            </a:r>
          </a:p>
          <a:p>
            <a:pPr>
              <a:spcAft>
                <a:spcPts val="600"/>
              </a:spcAft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Discharged Nov 20</a:t>
            </a:r>
          </a:p>
          <a:p>
            <a:pPr>
              <a:spcBef>
                <a:spcPts val="600"/>
              </a:spcBef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patient; just one CT scan stopped the tremors</a:t>
            </a:r>
          </a:p>
          <a:p>
            <a:pPr algn="r">
              <a:spcBef>
                <a:spcPts val="600"/>
              </a:spcBef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facts!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6D20D719-A532-4231-98AD-0887B8BB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0480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Author</a:t>
            </a:r>
          </a:p>
        </p:txBody>
      </p:sp>
      <p:sp>
        <p:nvSpPr>
          <p:cNvPr id="8197" name="TextBox 4">
            <a:extLst>
              <a:ext uri="{FF2B5EF4-FFF2-40B4-BE49-F238E27FC236}">
                <a16:creationId xmlns:a16="http://schemas.microsoft.com/office/drawing/2014/main" id="{9B5C6643-4E20-4F0A-A510-504CBFBB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63775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FFFF00"/>
                </a:solidFill>
              </a:rPr>
              <a:t>Parkinson</a:t>
            </a:r>
          </a:p>
          <a:p>
            <a:pPr algn="ctr"/>
            <a:r>
              <a:rPr lang="en-US" altLang="en-US" sz="2000" b="1">
                <a:solidFill>
                  <a:srgbClr val="FFFF00"/>
                </a:solidFill>
              </a:rPr>
              <a:t>patient</a:t>
            </a:r>
            <a:endParaRPr lang="en-CA" altLang="en-US" sz="2000" b="1">
              <a:solidFill>
                <a:srgbClr val="FFFF00"/>
              </a:solidFill>
            </a:endParaRPr>
          </a:p>
        </p:txBody>
      </p:sp>
      <p:sp>
        <p:nvSpPr>
          <p:cNvPr id="8198" name="TextBox 5">
            <a:extLst>
              <a:ext uri="{FF2B5EF4-FFF2-40B4-BE49-F238E27FC236}">
                <a16:creationId xmlns:a16="http://schemas.microsoft.com/office/drawing/2014/main" id="{872D9477-9BE2-41EC-8233-BBBDDDFB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168775"/>
            <a:ext cx="1619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1"/>
                </a:solidFill>
              </a:rPr>
              <a:t>Alzheimer’s</a:t>
            </a:r>
          </a:p>
          <a:p>
            <a:pPr algn="ctr"/>
            <a:r>
              <a:rPr lang="en-US" altLang="en-US" sz="2000" b="1">
                <a:solidFill>
                  <a:schemeClr val="bg1"/>
                </a:solidFill>
              </a:rPr>
              <a:t>patient</a:t>
            </a:r>
            <a:endParaRPr lang="en-CA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8" descr="spacer">
            <a:extLst>
              <a:ext uri="{FF2B5EF4-FFF2-40B4-BE49-F238E27FC236}">
                <a16:creationId xmlns:a16="http://schemas.microsoft.com/office/drawing/2014/main" id="{36E38232-032E-4989-8280-5304C41D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5338" y="4333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7" descr="spacer">
            <a:extLst>
              <a:ext uri="{FF2B5EF4-FFF2-40B4-BE49-F238E27FC236}">
                <a16:creationId xmlns:a16="http://schemas.microsoft.com/office/drawing/2014/main" id="{8EBEBB2D-8AA6-4069-9162-4F6B2CD0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688" y="1158875"/>
            <a:ext cx="952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0" descr="spacer">
            <a:extLst>
              <a:ext uri="{FF2B5EF4-FFF2-40B4-BE49-F238E27FC236}">
                <a16:creationId xmlns:a16="http://schemas.microsoft.com/office/drawing/2014/main" id="{C544936C-9A36-41C2-B75A-CAD74B5A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9940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1" descr="spacer">
            <a:extLst>
              <a:ext uri="{FF2B5EF4-FFF2-40B4-BE49-F238E27FC236}">
                <a16:creationId xmlns:a16="http://schemas.microsoft.com/office/drawing/2014/main" id="{5D96FCA2-D980-43AA-8E0C-6FCBD0C6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863" y="31623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2" descr="spacer">
            <a:extLst>
              <a:ext uri="{FF2B5EF4-FFF2-40B4-BE49-F238E27FC236}">
                <a16:creationId xmlns:a16="http://schemas.microsoft.com/office/drawing/2014/main" id="{4C3DEAEE-5850-44CE-A9C0-E7B049FD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2263" y="32686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spacer">
            <a:extLst>
              <a:ext uri="{FF2B5EF4-FFF2-40B4-BE49-F238E27FC236}">
                <a16:creationId xmlns:a16="http://schemas.microsoft.com/office/drawing/2014/main" id="{70DFB4FF-9D36-40BC-A67B-5F1DF2E6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963" y="35417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4" descr="spacer">
            <a:extLst>
              <a:ext uri="{FF2B5EF4-FFF2-40B4-BE49-F238E27FC236}">
                <a16:creationId xmlns:a16="http://schemas.microsoft.com/office/drawing/2014/main" id="{35D37E45-1207-4FC8-A472-AB90FDA8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7013" y="3678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9043E2-9F27-4D40-A15A-19A9396868AC}"/>
              </a:ext>
            </a:extLst>
          </p:cNvPr>
          <p:cNvSpPr txBox="1"/>
          <p:nvPr/>
        </p:nvSpPr>
        <p:spPr>
          <a:xfrm>
            <a:off x="1905000" y="390525"/>
            <a:ext cx="617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CA" sz="2800" b="1" dirty="0">
                <a:solidFill>
                  <a:srgbClr val="333399"/>
                </a:solidFill>
                <a:latin typeface="+mn-lt"/>
              </a:rPr>
              <a:t>Acute dose threshold at ~ 700 mSv</a:t>
            </a:r>
          </a:p>
        </p:txBody>
      </p:sp>
      <p:pic>
        <p:nvPicPr>
          <p:cNvPr id="17418" name="Picture 5" descr="M:\Dose-Response\LTE Leukemia\Hiroshima leukemia threshold 2018Aug31.jpg">
            <a:extLst>
              <a:ext uri="{FF2B5EF4-FFF2-40B4-BE49-F238E27FC236}">
                <a16:creationId xmlns:a16="http://schemas.microsoft.com/office/drawing/2014/main" id="{EF5A85B5-ECF9-4CCA-B650-1A4B6C85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04875"/>
            <a:ext cx="54229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2605E48-83C5-4796-A342-B7F0C8F5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57200"/>
            <a:ext cx="8077200" cy="533400"/>
          </a:xfrm>
        </p:spPr>
        <p:txBody>
          <a:bodyPr/>
          <a:lstStyle/>
          <a:p>
            <a:r>
              <a:rPr lang="en-CA" altLang="en-US" sz="2800" b="1">
                <a:solidFill>
                  <a:srgbClr val="333399"/>
                </a:solidFill>
              </a:rPr>
              <a:t>Dog lifespan vs. chronic dose rate (Co-60)</a:t>
            </a:r>
            <a:endParaRPr lang="en-CA" altLang="en-US" sz="2800"/>
          </a:p>
        </p:txBody>
      </p:sp>
      <p:pic>
        <p:nvPicPr>
          <p:cNvPr id="18435" name="Picture 3" descr="M:\Dose-Response\Dog lifespans\LTE 2018\Cuttler-Feinendegen-Socol-2018Aug20_Fritz-2002 Fig 2.jpg">
            <a:extLst>
              <a:ext uri="{FF2B5EF4-FFF2-40B4-BE49-F238E27FC236}">
                <a16:creationId xmlns:a16="http://schemas.microsoft.com/office/drawing/2014/main" id="{DA70F362-4DE7-4AE7-ADF9-EC4FF2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883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>
            <a:extLst>
              <a:ext uri="{FF2B5EF4-FFF2-40B4-BE49-F238E27FC236}">
                <a16:creationId xmlns:a16="http://schemas.microsoft.com/office/drawing/2014/main" id="{FCC5235D-3A5E-43AD-BB87-48802F41D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205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Fritz TE. 2002 Br J Radiology Supplement 26 Page 103-111</a:t>
            </a:r>
            <a:endParaRPr lang="en-CA" alt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M:\Dose-Response\Dog lifespans\LTE 2018\Sensitivity Sep 19\Table 1-Sep24.jpg">
            <a:extLst>
              <a:ext uri="{FF2B5EF4-FFF2-40B4-BE49-F238E27FC236}">
                <a16:creationId xmlns:a16="http://schemas.microsoft.com/office/drawing/2014/main" id="{05BD49BA-1C4F-46A9-95DC-C5CD960C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685800"/>
            <a:ext cx="695007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9CEE617-123B-44C6-9457-0EB82461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7924800" cy="457200"/>
          </a:xfrm>
        </p:spPr>
        <p:txBody>
          <a:bodyPr/>
          <a:lstStyle/>
          <a:p>
            <a:r>
              <a:rPr lang="en-CA" altLang="en-US" sz="2800" b="1">
                <a:solidFill>
                  <a:srgbClr val="333399"/>
                </a:solidFill>
              </a:rPr>
              <a:t>Chronic dose-rate threshold at 670 mGy/year</a:t>
            </a:r>
            <a:endParaRPr lang="en-CA" altLang="en-US" sz="2800"/>
          </a:p>
        </p:txBody>
      </p:sp>
      <p:pic>
        <p:nvPicPr>
          <p:cNvPr id="20483" name="Picture 4" descr="M:\Dose-Response\Dog lifespans\LTE 2018\Sensitivity Sep 19\DtD vs Dose-Rate Sep27R.jpg">
            <a:extLst>
              <a:ext uri="{FF2B5EF4-FFF2-40B4-BE49-F238E27FC236}">
                <a16:creationId xmlns:a16="http://schemas.microsoft.com/office/drawing/2014/main" id="{D5A8DAF9-E374-4037-B1D7-73D2D5D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990600"/>
            <a:ext cx="651192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A7E720DE-BC2A-4DB5-A7D2-205015A5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7543800" cy="609600"/>
          </a:xfrm>
        </p:spPr>
        <p:txBody>
          <a:bodyPr/>
          <a:lstStyle/>
          <a:p>
            <a:r>
              <a:rPr lang="en-US" altLang="en-US" sz="2800" b="1">
                <a:solidFill>
                  <a:srgbClr val="333399"/>
                </a:solidFill>
              </a:rPr>
              <a:t>Pilot study LDIR-CT-AD in Toronto, Canada</a:t>
            </a:r>
            <a:endParaRPr lang="en-CA" altLang="en-US" sz="2800" b="1">
              <a:solidFill>
                <a:srgbClr val="333399"/>
              </a:solidFill>
            </a:endParaRP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165E002-EF56-4E0F-A703-244C61A70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914400"/>
            <a:ext cx="72390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/>
              <a:t>I urged many scientists to repeat Midland, Michigan therapy</a:t>
            </a:r>
          </a:p>
          <a:p>
            <a:pPr>
              <a:buFontTx/>
              <a:buNone/>
            </a:pPr>
            <a:r>
              <a:rPr lang="en-US" altLang="en-US" sz="2000"/>
              <a:t>Success at Baycrest (Geriatrics) Health Sciences in Toronto </a:t>
            </a:r>
          </a:p>
          <a:p>
            <a:pPr>
              <a:buFontTx/>
              <a:buNone/>
            </a:pPr>
            <a:r>
              <a:rPr lang="en-US" altLang="en-US" sz="2000" b="1">
                <a:solidFill>
                  <a:srgbClr val="1006E0"/>
                </a:solidFill>
              </a:rPr>
              <a:t>Baycrest is where we will win the fight against dementia</a:t>
            </a:r>
            <a:endParaRPr lang="en-CA" altLang="en-US" sz="2000" b="1">
              <a:solidFill>
                <a:srgbClr val="1006E0"/>
              </a:solidFill>
            </a:endParaRPr>
          </a:p>
        </p:txBody>
      </p:sp>
      <p:pic>
        <p:nvPicPr>
          <p:cNvPr id="21508" name="Picture 2" descr="M:\Freedman\Because Baycrest is where we will win the fight against dementia.jpg">
            <a:extLst>
              <a:ext uri="{FF2B5EF4-FFF2-40B4-BE49-F238E27FC236}">
                <a16:creationId xmlns:a16="http://schemas.microsoft.com/office/drawing/2014/main" id="{438C71E7-6415-450A-AC8B-75BCC70D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694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7B8894C-CB89-4824-88E1-4A77CD3D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3850"/>
            <a:ext cx="77724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D0E843-2687-4CE7-84EC-D2E11DA835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228600"/>
            <a:ext cx="53340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accent2"/>
                </a:solidFill>
              </a:rPr>
              <a:t>Nasal Radium Irradiation (NRI)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D28D3CB-0644-47F2-B7BB-23BF34A00F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8763000" cy="1905000"/>
          </a:xfrm>
        </p:spPr>
        <p:txBody>
          <a:bodyPr/>
          <a:lstStyle/>
          <a:p>
            <a:pPr eaLnBrk="1" fontAlgn="t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	US CDC estimate: up to 2,600,000 children received NRI from 1945-1961 as a standard medical practice to shrink adenoids.  Typical Navy protocol: four 10 minute irradiations 2-4 weeks apart. </a:t>
            </a:r>
            <a:r>
              <a:rPr lang="en-US" altLang="en-US" sz="1600" b="1">
                <a:solidFill>
                  <a:srgbClr val="FF0000"/>
                </a:solidFill>
              </a:rPr>
              <a:t>Contact</a:t>
            </a:r>
            <a:r>
              <a:rPr lang="en-US" altLang="en-US" sz="1600"/>
              <a:t> gamma dose = </a:t>
            </a:r>
            <a:r>
              <a:rPr lang="en-US" altLang="en-US" sz="1600">
                <a:solidFill>
                  <a:srgbClr val="FF0000"/>
                </a:solidFill>
              </a:rPr>
              <a:t>2000 rad </a:t>
            </a:r>
            <a:r>
              <a:rPr lang="en-US" altLang="en-US" sz="1600"/>
              <a:t>(20 Gy); </a:t>
            </a:r>
            <a:r>
              <a:rPr lang="en-US" altLang="en-US" sz="1600" b="1">
                <a:solidFill>
                  <a:srgbClr val="FF0000"/>
                </a:solidFill>
              </a:rPr>
              <a:t>1 cm depth</a:t>
            </a:r>
            <a:r>
              <a:rPr lang="en-US" altLang="en-US" sz="1600"/>
              <a:t> dose = </a:t>
            </a:r>
            <a:r>
              <a:rPr lang="en-US" altLang="en-US" sz="1600">
                <a:solidFill>
                  <a:srgbClr val="FF0000"/>
                </a:solidFill>
              </a:rPr>
              <a:t>206 rad </a:t>
            </a:r>
            <a:r>
              <a:rPr lang="en-US" altLang="en-US" sz="1600"/>
              <a:t>(2 Gy) Beta dose 68 rad (0.7 Gy) from each applicator. Excess lymphoid tissue at Eustachian tube openings tended to prevent pressure equalization, aggravation middle ear problems. </a:t>
            </a: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41C279C1-588F-49E1-A52C-EB8DB4A8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819400"/>
            <a:ext cx="4114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>
            <a:extLst>
              <a:ext uri="{FF2B5EF4-FFF2-40B4-BE49-F238E27FC236}">
                <a16:creationId xmlns:a16="http://schemas.microsoft.com/office/drawing/2014/main" id="{3C3C9300-740D-418E-8B1C-B61DAB0B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1668463"/>
            <a:ext cx="317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3558" name="Picture 8">
            <a:extLst>
              <a:ext uri="{FF2B5EF4-FFF2-40B4-BE49-F238E27FC236}">
                <a16:creationId xmlns:a16="http://schemas.microsoft.com/office/drawing/2014/main" id="{285AA201-679D-4372-8FE6-0AA36012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502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742DA7A6-0E0A-4598-AEED-99765D18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001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0155CA48-F7F1-41A6-BABB-0D72D983E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6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CA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link to any disease </a:t>
            </a:r>
            <a:endParaRPr lang="en-US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23A7ED89-8000-47D3-ACD9-04B8D25C288E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314450" y="900113"/>
          <a:ext cx="6838950" cy="56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4" imgW="18490606" imgH="15342857" progId="MSPhotoEd.3">
                  <p:embed/>
                </p:oleObj>
              </mc:Choice>
              <mc:Fallback>
                <p:oleObj name="Photo Editor Photo" r:id="rId4" imgW="18490606" imgH="153428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900113"/>
                        <a:ext cx="6838950" cy="565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2">
            <a:extLst>
              <a:ext uri="{FF2B5EF4-FFF2-40B4-BE49-F238E27FC236}">
                <a16:creationId xmlns:a16="http://schemas.microsoft.com/office/drawing/2014/main" id="{5B9CAEBF-93FE-4119-B46E-BAB85307F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466725"/>
            <a:ext cx="6496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CA" altLang="en-US" sz="28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LDR cures gas gangrene infections</a:t>
            </a:r>
            <a:endParaRPr lang="en-US" altLang="en-US" sz="2800" b="1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A125B1C-90E2-4356-8AA7-F285C7CB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800"/>
            <a:ext cx="6172200" cy="457200"/>
          </a:xfrm>
        </p:spPr>
        <p:txBody>
          <a:bodyPr/>
          <a:lstStyle/>
          <a:p>
            <a:r>
              <a:rPr lang="en-CA" altLang="en-US" sz="2800" b="1">
                <a:solidFill>
                  <a:srgbClr val="333399"/>
                </a:solidFill>
              </a:rPr>
              <a:t>Radiation dose-response models</a:t>
            </a:r>
          </a:p>
        </p:txBody>
      </p:sp>
      <p:pic>
        <p:nvPicPr>
          <p:cNvPr id="25603" name="Picture 4" descr="C:\Users\User\Documents\Dose-Response\Cuttler-2015Sep18_Hormetic dose-response model.jpg">
            <a:extLst>
              <a:ext uri="{FF2B5EF4-FFF2-40B4-BE49-F238E27FC236}">
                <a16:creationId xmlns:a16="http://schemas.microsoft.com/office/drawing/2014/main" id="{D1EC213B-CAAD-4C30-A4BB-EB669CA2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990600"/>
            <a:ext cx="78025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>
            <a:extLst>
              <a:ext uri="{FF2B5EF4-FFF2-40B4-BE49-F238E27FC236}">
                <a16:creationId xmlns:a16="http://schemas.microsoft.com/office/drawing/2014/main" id="{CE73831B-415A-4830-9A18-C4A074ED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98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en-CA" alt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E2D089-1D2B-4EBA-B906-B63499EDC236}"/>
              </a:ext>
            </a:extLst>
          </p:cNvPr>
          <p:cNvCxnSpPr/>
          <p:nvPr/>
        </p:nvCxnSpPr>
        <p:spPr>
          <a:xfrm>
            <a:off x="1524000" y="3124200"/>
            <a:ext cx="708660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6">
            <a:extLst>
              <a:ext uri="{FF2B5EF4-FFF2-40B4-BE49-F238E27FC236}">
                <a16:creationId xmlns:a16="http://schemas.microsoft.com/office/drawing/2014/main" id="{C0664B01-5F8B-4717-BF0D-9AE1FDEE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2672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LNT (for cancer)</a:t>
            </a:r>
            <a:endParaRPr lang="en-CA" altLang="en-US" sz="1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7AA0F3-5A1F-4BA2-A7E1-BC99455AB15D}"/>
              </a:ext>
            </a:extLst>
          </p:cNvPr>
          <p:cNvCxnSpPr>
            <a:stCxn id="25606" idx="3"/>
          </p:cNvCxnSpPr>
          <p:nvPr/>
        </p:nvCxnSpPr>
        <p:spPr>
          <a:xfrm flipV="1">
            <a:off x="4024313" y="3962400"/>
            <a:ext cx="471487" cy="4889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26E0-9AE3-4A43-A907-4B64C4F2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8382000" cy="487362"/>
          </a:xfrm>
        </p:spPr>
        <p:txBody>
          <a:bodyPr/>
          <a:lstStyle/>
          <a:p>
            <a:pPr eaLnBrk="1" hangingPunct="1">
              <a:defRPr/>
            </a:pPr>
            <a:r>
              <a:rPr lang="en-CA" sz="2800" b="1" dirty="0">
                <a:solidFill>
                  <a:srgbClr val="333399"/>
                </a:solidFill>
              </a:rPr>
              <a:t>Are your health and longevity important?</a:t>
            </a:r>
            <a:endParaRPr lang="en-CA" sz="2800" b="1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AB6A23EE-C092-4B1D-A179-4321097EB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143000"/>
            <a:ext cx="7315200" cy="3962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</a:rPr>
              <a:t>Once upon a time</a:t>
            </a:r>
            <a:r>
              <a:rPr lang="en-CA" altLang="en-US" sz="2400" b="1" dirty="0"/>
              <a:t>, low doses of IR were used to:</a:t>
            </a:r>
          </a:p>
          <a:p>
            <a:pPr eaLnBrk="1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en-CA" altLang="en-US" sz="2400" b="1" dirty="0"/>
              <a:t>Cure cancer (complete remission)</a:t>
            </a:r>
          </a:p>
          <a:p>
            <a:pPr eaLnBrk="1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en-CA" altLang="en-US" sz="2400" b="1" dirty="0"/>
              <a:t>Cure infections: gas gangrene, boils, sinus, inner ear, whooping cough, pneumonia, etc.</a:t>
            </a:r>
          </a:p>
          <a:p>
            <a:pPr eaLnBrk="1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en-CA" altLang="en-US" sz="2400" b="1" dirty="0"/>
              <a:t>Treat inflammations: arthritis, colitis, etc.</a:t>
            </a:r>
          </a:p>
          <a:p>
            <a:pPr eaLnBrk="1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en-CA" altLang="en-US" sz="2400" b="1" dirty="0"/>
              <a:t>Cure asthma</a:t>
            </a:r>
          </a:p>
          <a:p>
            <a:pPr eaLnBrk="1" hangingPunct="1">
              <a:spcBef>
                <a:spcPts val="0"/>
              </a:spcBef>
              <a:spcAft>
                <a:spcPts val="900"/>
              </a:spcAft>
              <a:defRPr/>
            </a:pPr>
            <a:r>
              <a:rPr lang="en-CA" altLang="en-US" sz="2400" b="1" dirty="0">
                <a:solidFill>
                  <a:srgbClr val="FF0000"/>
                </a:solidFill>
              </a:rPr>
              <a:t>Now:</a:t>
            </a:r>
            <a:r>
              <a:rPr lang="en-CA" altLang="en-US" sz="2400" b="1" dirty="0"/>
              <a:t> Treat Alzheimer’s &amp; Parkinson disease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900"/>
              </a:spcAft>
              <a:buFontTx/>
              <a:buNone/>
              <a:defRPr/>
            </a:pPr>
            <a:r>
              <a:rPr lang="en-CA" altLang="en-US" sz="2400" b="1" dirty="0"/>
              <a:t>   with no evidence of increased risk of cancer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9412240-2EBF-459E-AB1D-D88BC3FA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371600"/>
            <a:ext cx="4419600" cy="2514600"/>
          </a:xfrm>
        </p:spPr>
        <p:txBody>
          <a:bodyPr/>
          <a:lstStyle/>
          <a:p>
            <a:r>
              <a:rPr lang="en-US" altLang="en-US" b="1">
                <a:solidFill>
                  <a:srgbClr val="333399"/>
                </a:solidFill>
              </a:rPr>
              <a:t>Questions?</a:t>
            </a:r>
            <a:endParaRPr lang="en-CA" altLang="en-US" b="1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E37EDDD-049D-44AA-9162-E70F4C128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62200"/>
            <a:ext cx="8305800" cy="9144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CA" sz="2800" b="1" dirty="0">
                <a:solidFill>
                  <a:srgbClr val="FF0000"/>
                </a:solidFill>
                <a:latin typeface="Arial Black" pitchFamily="34" charset="0"/>
              </a:rPr>
              <a:t>Evidence of Thresholds Enables Use of Low-Dose Radiation to Treat Diseases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</a:t>
            </a:r>
          </a:p>
          <a:p>
            <a:pPr eaLnBrk="1" hangingPunct="1">
              <a:spcBef>
                <a:spcPts val="0"/>
              </a:spcBef>
              <a:defRPr/>
            </a:pPr>
            <a:endParaRPr lang="en-CA" sz="1800" dirty="0">
              <a:solidFill>
                <a:srgbClr val="C00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endParaRPr lang="en-CA" sz="1800" dirty="0">
              <a:solidFill>
                <a:srgbClr val="C00000"/>
              </a:solidFill>
            </a:endParaRP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FD685518-34C1-4A88-9B95-F1E9D803B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67438"/>
            <a:ext cx="586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b="1" dirty="0">
              <a:solidFill>
                <a:srgbClr val="1106E8"/>
              </a:solidFill>
              <a:latin typeface="+mn-lt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BF9FC64C-0266-4BE1-A5C8-363D70889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958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Jerry M. Cuttler  D.Sc., P.Eng.</a:t>
            </a:r>
          </a:p>
          <a:p>
            <a:pPr algn="ctr" eaLnBrk="1" hangingPunct="1"/>
            <a:r>
              <a:rPr lang="en-US" altLang="en-US" sz="2000" b="1"/>
              <a:t>Cuttler &amp; Associates Inc.</a:t>
            </a:r>
          </a:p>
          <a:p>
            <a:pPr algn="ctr" eaLnBrk="1" hangingPunct="1"/>
            <a:r>
              <a:rPr lang="en-US" altLang="en-US" sz="2000" b="1"/>
              <a:t>Toronto, Ontario, Canada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00ED3-0A6A-4218-92CF-C873D5E638C1}"/>
              </a:ext>
            </a:extLst>
          </p:cNvPr>
          <p:cNvSpPr txBox="1"/>
          <p:nvPr/>
        </p:nvSpPr>
        <p:spPr>
          <a:xfrm>
            <a:off x="1295400" y="327025"/>
            <a:ext cx="63246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cap="all" dirty="0">
                <a:latin typeface="+mn-lt"/>
              </a:rPr>
              <a:t>Applicability of Radiation response models to low-dose protection Standards</a:t>
            </a:r>
          </a:p>
          <a:p>
            <a:pPr algn="ctr">
              <a:defRPr/>
            </a:pPr>
            <a:endParaRPr lang="en-US" sz="800" b="1" cap="all" dirty="0">
              <a:latin typeface="+mn-lt"/>
            </a:endParaRPr>
          </a:p>
          <a:p>
            <a:pPr algn="ctr">
              <a:defRPr/>
            </a:pPr>
            <a:r>
              <a:rPr lang="en-US" sz="1600" b="1" cap="all" dirty="0">
                <a:solidFill>
                  <a:srgbClr val="1106E8"/>
                </a:solidFill>
                <a:latin typeface="+mn-lt"/>
              </a:rPr>
              <a:t>American nuclear society &amp; health physics society</a:t>
            </a:r>
          </a:p>
          <a:p>
            <a:pPr algn="ctr">
              <a:defRPr/>
            </a:pPr>
            <a:r>
              <a:rPr lang="en-US" sz="1400" b="1" cap="all" dirty="0">
                <a:solidFill>
                  <a:srgbClr val="1106E8"/>
                </a:solidFill>
                <a:latin typeface="+mn-lt"/>
              </a:rPr>
              <a:t>Joint topical, </a:t>
            </a:r>
            <a:r>
              <a:rPr lang="en-US" sz="1400" b="1" cap="all" dirty="0" err="1">
                <a:solidFill>
                  <a:srgbClr val="1106E8"/>
                </a:solidFill>
                <a:latin typeface="+mn-lt"/>
              </a:rPr>
              <a:t>september</a:t>
            </a:r>
            <a:r>
              <a:rPr lang="en-US" sz="1400" b="1" cap="all" dirty="0">
                <a:solidFill>
                  <a:srgbClr val="1106E8"/>
                </a:solidFill>
                <a:latin typeface="+mn-lt"/>
              </a:rPr>
              <a:t> 30 to </a:t>
            </a:r>
            <a:r>
              <a:rPr lang="en-US" sz="1400" b="1" cap="all" dirty="0" err="1">
                <a:solidFill>
                  <a:srgbClr val="1106E8"/>
                </a:solidFill>
                <a:latin typeface="+mn-lt"/>
              </a:rPr>
              <a:t>october</a:t>
            </a:r>
            <a:r>
              <a:rPr lang="en-US" sz="1400" b="1" cap="all" dirty="0">
                <a:solidFill>
                  <a:srgbClr val="1106E8"/>
                </a:solidFill>
                <a:latin typeface="+mn-lt"/>
              </a:rPr>
              <a:t> 3, 2018</a:t>
            </a:r>
          </a:p>
          <a:p>
            <a:pPr algn="ctr">
              <a:defRPr/>
            </a:pPr>
            <a:r>
              <a:rPr lang="en-US" sz="1400" b="1" cap="all" dirty="0">
                <a:solidFill>
                  <a:srgbClr val="1106E8"/>
                </a:solidFill>
                <a:latin typeface="+mn-lt"/>
              </a:rPr>
              <a:t>Tri-cities, </a:t>
            </a:r>
            <a:r>
              <a:rPr lang="en-US" sz="1400" b="1" cap="all" dirty="0" err="1">
                <a:solidFill>
                  <a:srgbClr val="1106E8"/>
                </a:solidFill>
                <a:latin typeface="+mn-lt"/>
              </a:rPr>
              <a:t>washington</a:t>
            </a:r>
            <a:endParaRPr lang="en-CA" sz="1400" b="1" cap="all" dirty="0">
              <a:solidFill>
                <a:srgbClr val="1106E8"/>
              </a:solidFill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EC1F6-4BB8-477E-9400-4F1197D4AB66}"/>
              </a:ext>
            </a:extLst>
          </p:cNvPr>
          <p:cNvCxnSpPr/>
          <p:nvPr/>
        </p:nvCxnSpPr>
        <p:spPr>
          <a:xfrm>
            <a:off x="1447800" y="990600"/>
            <a:ext cx="594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B74140CC-3C71-4C06-AAEC-6BAC6255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6563"/>
            <a:ext cx="79438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6">
            <a:extLst>
              <a:ext uri="{FF2B5EF4-FFF2-40B4-BE49-F238E27FC236}">
                <a16:creationId xmlns:a16="http://schemas.microsoft.com/office/drawing/2014/main" id="{71D3E536-E18E-4DB5-8BE2-8438AE3A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030288"/>
            <a:ext cx="792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What about this Scientific Misconduct?</a:t>
            </a:r>
            <a:endParaRPr lang="en-CA" altLang="en-US" sz="3600" b="1">
              <a:solidFill>
                <a:srgbClr val="FF0000"/>
              </a:solidFill>
            </a:endParaRPr>
          </a:p>
        </p:txBody>
      </p:sp>
      <p:sp>
        <p:nvSpPr>
          <p:cNvPr id="11268" name="TextBox 4">
            <a:extLst>
              <a:ext uri="{FF2B5EF4-FFF2-40B4-BE49-F238E27FC236}">
                <a16:creationId xmlns:a16="http://schemas.microsoft.com/office/drawing/2014/main" id="{8065B6ED-D0CE-4EF6-93D9-A602944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2575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</a:rPr>
              <a:t>Is the LNT wrong? Is it false?</a:t>
            </a:r>
            <a:endParaRPr lang="en-CA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E0D5A6D-2500-4CCB-832E-A8A8C869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020763"/>
            <a:ext cx="4724400" cy="808037"/>
          </a:xfrm>
        </p:spPr>
        <p:txBody>
          <a:bodyPr/>
          <a:lstStyle/>
          <a:p>
            <a:r>
              <a:rPr lang="en-US" altLang="en-US" sz="4000" b="1"/>
              <a:t>Evidence of:</a:t>
            </a:r>
            <a:endParaRPr lang="en-CA" altLang="en-US" sz="4000" b="1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152C349E-2301-4BDC-81A2-020FA4E5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133600"/>
            <a:ext cx="7620000" cy="1752600"/>
          </a:xfrm>
        </p:spPr>
        <p:txBody>
          <a:bodyPr/>
          <a:lstStyle/>
          <a:p>
            <a:r>
              <a:rPr lang="en-US" altLang="en-US" sz="4000" b="1"/>
              <a:t>Acute dose threshold</a:t>
            </a:r>
          </a:p>
          <a:p>
            <a:r>
              <a:rPr lang="en-US" altLang="en-US" sz="4000" b="1"/>
              <a:t>Chronic dose-rate threshold</a:t>
            </a:r>
            <a:endParaRPr lang="en-CA" altLang="en-US" sz="40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345BD11C-248E-43DE-9EEB-E6A0E44F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533400"/>
          </a:xfrm>
        </p:spPr>
        <p:txBody>
          <a:bodyPr/>
          <a:lstStyle/>
          <a:p>
            <a:r>
              <a:rPr lang="en-CA" altLang="en-US" sz="2800" b="1">
                <a:solidFill>
                  <a:srgbClr val="333399"/>
                </a:solidFill>
              </a:rPr>
              <a:t>Hiroshima</a:t>
            </a:r>
            <a:r>
              <a:rPr lang="en-CA" altLang="en-US" sz="2800" b="1">
                <a:solidFill>
                  <a:srgbClr val="003399"/>
                </a:solidFill>
              </a:rPr>
              <a:t> atomic bomb survivor zones</a:t>
            </a:r>
          </a:p>
        </p:txBody>
      </p:sp>
      <p:pic>
        <p:nvPicPr>
          <p:cNvPr id="13315" name="Picture 3" descr="Hiroshima survivor rad'n zones 2013Nov18.jpg">
            <a:extLst>
              <a:ext uri="{FF2B5EF4-FFF2-40B4-BE49-F238E27FC236}">
                <a16:creationId xmlns:a16="http://schemas.microsoft.com/office/drawing/2014/main" id="{C6FF4E05-CF43-462D-A384-E3A22F89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143000"/>
            <a:ext cx="64944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A25CD5A5-899E-4FCE-96D1-D939C9D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457200"/>
          </a:xfrm>
        </p:spPr>
        <p:txBody>
          <a:bodyPr/>
          <a:lstStyle/>
          <a:p>
            <a:r>
              <a:rPr lang="en-CA" altLang="en-US" sz="2800" b="1">
                <a:solidFill>
                  <a:srgbClr val="333399"/>
                </a:solidFill>
              </a:rPr>
              <a:t>Leukemia data 95,819 Hiroshima survivors</a:t>
            </a:r>
          </a:p>
        </p:txBody>
      </p:sp>
      <p:pic>
        <p:nvPicPr>
          <p:cNvPr id="14339" name="Picture 4" descr="M:\Dose-Response\LTE Leukemia\Wald-1958_Table 1_Leukemia in Hiroshima_Science.jpg">
            <a:extLst>
              <a:ext uri="{FF2B5EF4-FFF2-40B4-BE49-F238E27FC236}">
                <a16:creationId xmlns:a16="http://schemas.microsoft.com/office/drawing/2014/main" id="{CB212C53-94CB-4E1E-AE50-C0477852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976313"/>
            <a:ext cx="491807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274C11D7-2810-469D-985B-4E3A26D4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03300"/>
            <a:ext cx="1676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Niel Wald. Leukemia in Hiroshima City atomic bomb survivors. Science. 1958; 127:699-700</a:t>
            </a:r>
            <a:endParaRPr lang="en-CA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54F64E5-E534-4BF6-A2DE-65603CF6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04800"/>
            <a:ext cx="6781800" cy="609600"/>
          </a:xfrm>
        </p:spPr>
        <p:txBody>
          <a:bodyPr/>
          <a:lstStyle/>
          <a:p>
            <a:r>
              <a:rPr lang="en-US" altLang="en-US" sz="2800" b="1">
                <a:solidFill>
                  <a:srgbClr val="333399"/>
                </a:solidFill>
              </a:rPr>
              <a:t>Number of leukemia cases per year</a:t>
            </a:r>
            <a:endParaRPr lang="en-CA" altLang="en-US" sz="2800" b="1">
              <a:solidFill>
                <a:srgbClr val="333399"/>
              </a:solidFill>
            </a:endParaRPr>
          </a:p>
        </p:txBody>
      </p:sp>
      <p:pic>
        <p:nvPicPr>
          <p:cNvPr id="15363" name="Picture 6" descr="M:\Dose-Response\LTE Leukemia\Leukemia cases in Hiroshima vs year.jpg">
            <a:extLst>
              <a:ext uri="{FF2B5EF4-FFF2-40B4-BE49-F238E27FC236}">
                <a16:creationId xmlns:a16="http://schemas.microsoft.com/office/drawing/2014/main" id="{ADB96674-A5D0-45A9-99A5-AE001B91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62484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5" descr="C:\Users\User\Documents\Dose-Response\Remedy rad fear UNSCEAR-1958-AnnexG-Table VII.jpg">
            <a:extLst>
              <a:ext uri="{FF2B5EF4-FFF2-40B4-BE49-F238E27FC236}">
                <a16:creationId xmlns:a16="http://schemas.microsoft.com/office/drawing/2014/main" id="{EC04955B-3971-4E57-BC83-832B1771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524000"/>
            <a:ext cx="774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8">
            <a:extLst>
              <a:ext uri="{FF2B5EF4-FFF2-40B4-BE49-F238E27FC236}">
                <a16:creationId xmlns:a16="http://schemas.microsoft.com/office/drawing/2014/main" id="{469F9404-FD21-45C9-90FE-1E0E188D2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79425"/>
            <a:ext cx="8382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CA" altLang="en-US" sz="2800" b="1" dirty="0">
                <a:solidFill>
                  <a:srgbClr val="333399"/>
                </a:solidFill>
                <a:latin typeface="+mn-lt"/>
              </a:rPr>
              <a:t>UNSCEAR 1958 Table VII</a:t>
            </a:r>
          </a:p>
          <a:p>
            <a:pPr eaLnBrk="1" hangingPunct="1">
              <a:defRPr/>
            </a:pPr>
            <a:r>
              <a:rPr lang="en-GB" altLang="en-US" b="1" dirty="0"/>
              <a:t>Leukemia incidence for 1950–57 after exposure at </a:t>
            </a:r>
            <a:r>
              <a:rPr lang="en-GB" altLang="en-US" b="1" dirty="0" err="1"/>
              <a:t>Hiroshima</a:t>
            </a:r>
            <a:r>
              <a:rPr lang="en-GB" altLang="en-US" b="1" baseline="30000" dirty="0" err="1"/>
              <a:t>a</a:t>
            </a:r>
            <a:endParaRPr lang="en-CA" altLang="en-US" dirty="0"/>
          </a:p>
        </p:txBody>
      </p:sp>
      <p:pic>
        <p:nvPicPr>
          <p:cNvPr id="16388" name="Picture 116">
            <a:extLst>
              <a:ext uri="{FF2B5EF4-FFF2-40B4-BE49-F238E27FC236}">
                <a16:creationId xmlns:a16="http://schemas.microsoft.com/office/drawing/2014/main" id="{55D1FE0E-57AE-455E-AC86-9C75F32D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1">
            <a:extLst>
              <a:ext uri="{FF2B5EF4-FFF2-40B4-BE49-F238E27FC236}">
                <a16:creationId xmlns:a16="http://schemas.microsoft.com/office/drawing/2014/main" id="{BE044846-39CA-487C-B5DD-D4DBF094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343400"/>
            <a:ext cx="6477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CA" altLang="en-US" baseline="30000">
                <a:solidFill>
                  <a:srgbClr val="000000"/>
                </a:solidFill>
              </a:rPr>
              <a:t>c </a:t>
            </a:r>
            <a:r>
              <a:rPr lang="en-CA" altLang="en-US">
                <a:solidFill>
                  <a:srgbClr val="000000"/>
                </a:solidFill>
              </a:rPr>
              <a:t>It has been noted (reference 15, 16) that almost all cases of leukemia in this zone occurred in patients who had </a:t>
            </a:r>
            <a:r>
              <a:rPr lang="en-CA" altLang="en-US" b="1">
                <a:solidFill>
                  <a:srgbClr val="FF0000"/>
                </a:solidFill>
              </a:rPr>
              <a:t>severe radiation complaints</a:t>
            </a:r>
            <a:r>
              <a:rPr lang="en-CA" altLang="en-US">
                <a:solidFill>
                  <a:srgbClr val="000000"/>
                </a:solidFill>
              </a:rPr>
              <a:t>, indicating that their </a:t>
            </a:r>
            <a:r>
              <a:rPr lang="en-CA" altLang="en-US" b="1">
                <a:solidFill>
                  <a:srgbClr val="FF0000"/>
                </a:solidFill>
              </a:rPr>
              <a:t>doses were greater than 50 rem</a:t>
            </a:r>
            <a:r>
              <a:rPr lang="en-CA" altLang="en-US">
                <a:solidFill>
                  <a:srgbClr val="000000"/>
                </a:solidFill>
              </a:rPr>
              <a:t>.</a:t>
            </a:r>
            <a:endParaRPr lang="en-CA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A9F3F3-8C09-4C48-960B-3086B1282760}"/>
              </a:ext>
            </a:extLst>
          </p:cNvPr>
          <p:cNvSpPr/>
          <p:nvPr/>
        </p:nvSpPr>
        <p:spPr>
          <a:xfrm>
            <a:off x="3581400" y="29718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20223</TotalTime>
  <Words>394</Words>
  <Application>Microsoft Office PowerPoint</Application>
  <PresentationFormat>On-screen Show (4:3)</PresentationFormat>
  <Paragraphs>62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Times New Roman</vt:lpstr>
      <vt:lpstr>Arial</vt:lpstr>
      <vt:lpstr>Arial Black</vt:lpstr>
      <vt:lpstr>Custom Design</vt:lpstr>
      <vt:lpstr>1_Custom Design</vt:lpstr>
      <vt:lpstr>Microsoft Photo Editor 3.0 Photo</vt:lpstr>
      <vt:lpstr>PowerPoint Presentation</vt:lpstr>
      <vt:lpstr>Are your health and longevity important?</vt:lpstr>
      <vt:lpstr>PowerPoint Presentation</vt:lpstr>
      <vt:lpstr>PowerPoint Presentation</vt:lpstr>
      <vt:lpstr>Evidence of:</vt:lpstr>
      <vt:lpstr>Hiroshima atomic bomb survivor zones</vt:lpstr>
      <vt:lpstr>Leukemia data 95,819 Hiroshima survivors</vt:lpstr>
      <vt:lpstr>Number of leukemia cases per year</vt:lpstr>
      <vt:lpstr>PowerPoint Presentation</vt:lpstr>
      <vt:lpstr>PowerPoint Presentation</vt:lpstr>
      <vt:lpstr>Dog lifespan vs. chronic dose rate (Co-60)</vt:lpstr>
      <vt:lpstr>PowerPoint Presentation</vt:lpstr>
      <vt:lpstr>Chronic dose-rate threshold at 670 mGy/year</vt:lpstr>
      <vt:lpstr>Pilot study LDIR-CT-AD in Toronto, Canada</vt:lpstr>
      <vt:lpstr>PowerPoint Presentation</vt:lpstr>
      <vt:lpstr>Nasal Radium Irradiation (NRI)</vt:lpstr>
      <vt:lpstr>PowerPoint Presentation</vt:lpstr>
      <vt:lpstr>PowerPoint Presentation</vt:lpstr>
      <vt:lpstr>Radiation dose-response models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14th Pacific Basin Nuclear Conference Hawaii, March 21-25, 2004</dc:title>
  <dc:creator>Cuttler</dc:creator>
  <cp:lastModifiedBy>Steve Baker</cp:lastModifiedBy>
  <cp:revision>1371</cp:revision>
  <dcterms:created xsi:type="dcterms:W3CDTF">2003-12-02T15:57:14Z</dcterms:created>
  <dcterms:modified xsi:type="dcterms:W3CDTF">2018-10-01T20:23:07Z</dcterms:modified>
</cp:coreProperties>
</file>