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2"/>
  </p:notesMasterIdLst>
  <p:sldIdLst>
    <p:sldId id="256" r:id="rId2"/>
    <p:sldId id="257" r:id="rId3"/>
    <p:sldId id="347" r:id="rId4"/>
    <p:sldId id="344" r:id="rId5"/>
    <p:sldId id="385" r:id="rId6"/>
    <p:sldId id="354" r:id="rId7"/>
    <p:sldId id="369" r:id="rId8"/>
    <p:sldId id="352" r:id="rId9"/>
    <p:sldId id="288" r:id="rId10"/>
    <p:sldId id="353" r:id="rId11"/>
    <p:sldId id="390" r:id="rId12"/>
    <p:sldId id="376" r:id="rId13"/>
    <p:sldId id="388" r:id="rId14"/>
    <p:sldId id="380" r:id="rId15"/>
    <p:sldId id="382" r:id="rId16"/>
    <p:sldId id="381" r:id="rId17"/>
    <p:sldId id="384" r:id="rId18"/>
    <p:sldId id="348" r:id="rId19"/>
    <p:sldId id="349" r:id="rId20"/>
    <p:sldId id="374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6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D020-3B7A-484E-AFD2-4D06A906C0E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AD6B5-FB55-42DA-A9EA-C8E3C1A4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5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76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25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3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3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86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3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7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0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6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D6B5-FB55-42DA-A9EA-C8E3C1A4C9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C167-8099-4BBD-A79A-7C3747575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76F1-5E49-4ED4-B8C2-17880FEAC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95F58-000D-47FC-8432-D553C667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D2461-01F2-4052-83B7-55009542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4EE8-96E8-4C96-B628-979ACC34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9AA6-35FB-4AF8-836B-8E3633CB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C7D8B-17FE-432F-A660-912CAD02C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346A1-10D1-4677-A7F4-E9CD9961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957D-3887-4CF4-9FA3-1D941EAD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68FF-654A-41B6-BA4F-79280EFF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11670-CD27-42DB-B6B5-0D33078B9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22C4E-47E7-45E3-A7BE-B416143EC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32E4-385A-4842-BBD4-F23A62E6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08ECA-4417-4E67-BC0B-5C4C15D2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9E66A-CA0B-47E6-9FB2-F808D0C3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9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BD13-AE09-4E5A-B026-2461436F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84C4-3EF4-4A0F-9DBB-3B89B6308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4C17-3B87-47D8-A076-A41FA882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87AD4-6EF7-4E54-9B5A-2A48093F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BDFC-6EE0-4DB9-B745-9EF09BF4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3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9979-8E09-4D82-8DCB-472D59AA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8EDD2-0228-41B0-AE93-F5839A714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BE8A9-6B1B-41FB-8003-C5D553F6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425A1-EA6A-4EAD-9948-4578AB67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5EEB-DB0B-48CC-A6F6-B14C286A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A1E8-D454-4BA9-A128-473367B5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F63E6-A76C-4C8F-A93D-C947F3F6D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0FF4B-B923-4EB9-9AD1-CEA701B23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85A5D-71F0-4DFF-B2FE-BCFE98B7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082CC-FE8B-4A14-86C6-A20116DA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5A94D-395D-4E86-AF30-CC806425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A796-AA3E-405A-B7DA-4CA15140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E681-0EF0-4B0D-A15A-F9BB59FC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C5E0B-10FF-4A96-BC4D-B7C4DA60C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E7D4C-1785-4037-B69F-A935E3FCE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2BA4A-BEFD-4190-8AD8-A70962A9D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E1A38-18C8-4403-880C-C7167B55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D8CF9-676A-41DF-8491-EDAB64ED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7CAE2-64FE-4D5F-8CAE-CCBE3CB9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F21F-F8BB-4769-A91C-5ECFDB6E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3AF44-1056-4907-97CF-CBE7EDE5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25455-9DCD-4D09-9243-7567FEA5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4BD87-4C4B-46F3-95B5-0EA37AA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9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4D1B5-5286-4997-8204-C04AC1AA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EE48E-D327-4567-8F2D-E248D742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5C90F-869F-4AD3-B1B5-DCB015DA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EFBA-4F3D-4ED0-AD4A-4E26E48A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FEFC-9EB3-49C5-A416-1A27BBFE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4692E-A0CD-4854-8EAF-F02B149EE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A9064-3BBE-4D9C-BAA4-5BCF4343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606A4-4A42-49C3-AFD2-9306E6CD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2CFA4-B544-48FF-A013-99D4E23C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225B-BB8D-4DE6-BDED-CC91C00C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FB1A2-A409-4B14-BD30-280ADD1CE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F5CC3-DF9A-4520-8E6B-11F13EE9D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99956-15BC-4F11-9D7A-497AF9D2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FD3E9-5558-4D7F-ABA2-DC7F250C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37FB9-93BD-4C64-AC41-AFCB9F81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0EB5C-E608-4D32-A304-4ACE9074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26FF7-9288-4DD7-B147-4B8144017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626CF-EA04-4F0A-97AA-7E3C5634F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05C0-8725-4FDB-9C89-42BCE24097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57D32-EB63-4C70-89D1-835D2DDC5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4D0A0-96F2-4AC5-9FB8-821A27F2C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C40C-D3E0-4883-BDB7-1850AC59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8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6872-ECD9-47C6-AA75-B2420414A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73239"/>
            <a:ext cx="9682378" cy="3625914"/>
          </a:xfrm>
        </p:spPr>
        <p:txBody>
          <a:bodyPr/>
          <a:lstStyle/>
          <a:p>
            <a:pPr algn="ctr"/>
            <a:r>
              <a:rPr lang="en-US" dirty="0"/>
              <a:t>Low Dose Radiation</a:t>
            </a:r>
            <a:br>
              <a:rPr lang="en-US" dirty="0"/>
            </a:br>
            <a:r>
              <a:rPr lang="en-US" dirty="0"/>
              <a:t>in the </a:t>
            </a:r>
            <a:br>
              <a:rPr lang="en-US" dirty="0"/>
            </a:br>
            <a:r>
              <a:rPr lang="en-US" dirty="0"/>
              <a:t>Airline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0F885-32C8-4A31-9201-048A3F5C4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373513"/>
            <a:ext cx="8825658" cy="903112"/>
          </a:xfrm>
        </p:spPr>
        <p:txBody>
          <a:bodyPr/>
          <a:lstStyle/>
          <a:p>
            <a:pPr algn="ctr"/>
            <a:r>
              <a:rPr lang="en-US"/>
              <a:t>Edward T. Bramlitt, PhD</a:t>
            </a:r>
          </a:p>
          <a:p>
            <a:endParaRPr lang="en-US" dirty="0"/>
          </a:p>
        </p:txBody>
      </p:sp>
      <p:pic>
        <p:nvPicPr>
          <p:cNvPr id="5" name="Content Placeholder 3" descr="airplane photos - - Yahoo Image Search Results - Mozilla Firefox">
            <a:extLst>
              <a:ext uri="{FF2B5EF4-FFF2-40B4-BE49-F238E27FC236}">
                <a16:creationId xmlns:a16="http://schemas.microsoft.com/office/drawing/2014/main" id="{5D07E948-109A-4E2A-AA2D-853D5C345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5152" r="35579" b="34339"/>
          <a:stretch/>
        </p:blipFill>
        <p:spPr>
          <a:xfrm>
            <a:off x="1981199" y="609600"/>
            <a:ext cx="8229602" cy="563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869EEB-9DA3-41C4-A145-8C6631C68718}"/>
              </a:ext>
            </a:extLst>
          </p:cNvPr>
          <p:cNvSpPr txBox="1"/>
          <p:nvPr/>
        </p:nvSpPr>
        <p:spPr>
          <a:xfrm>
            <a:off x="2703871" y="1229032"/>
            <a:ext cx="68753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Low Dose Radiation in the Airline Industry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9FE38-FEC6-4535-8F21-4C40C6FA3934}"/>
              </a:ext>
            </a:extLst>
          </p:cNvPr>
          <p:cNvSpPr txBox="1"/>
          <p:nvPr/>
        </p:nvSpPr>
        <p:spPr>
          <a:xfrm>
            <a:off x="4191000" y="5577840"/>
            <a:ext cx="48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Edward T Bramlitt, PhD</a:t>
            </a:r>
          </a:p>
        </p:txBody>
      </p:sp>
    </p:spTree>
    <p:extLst>
      <p:ext uri="{BB962C8B-B14F-4D97-AF65-F5344CB8AC3E}">
        <p14:creationId xmlns:p14="http://schemas.microsoft.com/office/powerpoint/2010/main" val="323598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6C1D-348A-45DA-A770-5AC816A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47" y="1589652"/>
            <a:ext cx="10621107" cy="25322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Radiation and Altitude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hkft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)/Pressure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4000" dirty="0"/>
              <a:t>)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91B7E0-AC63-4AE6-927B-B6F61E8CE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41051"/>
              </p:ext>
            </p:extLst>
          </p:nvPr>
        </p:nvGraphicFramePr>
        <p:xfrm>
          <a:off x="2078423" y="2044997"/>
          <a:ext cx="7668990" cy="357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65">
                  <a:extLst>
                    <a:ext uri="{9D8B030D-6E8A-4147-A177-3AD203B41FA5}">
                      <a16:colId xmlns:a16="http://schemas.microsoft.com/office/drawing/2014/main" val="117254799"/>
                    </a:ext>
                  </a:extLst>
                </a:gridCol>
                <a:gridCol w="1278165">
                  <a:extLst>
                    <a:ext uri="{9D8B030D-6E8A-4147-A177-3AD203B41FA5}">
                      <a16:colId xmlns:a16="http://schemas.microsoft.com/office/drawing/2014/main" val="797439676"/>
                    </a:ext>
                  </a:extLst>
                </a:gridCol>
                <a:gridCol w="1278165">
                  <a:extLst>
                    <a:ext uri="{9D8B030D-6E8A-4147-A177-3AD203B41FA5}">
                      <a16:colId xmlns:a16="http://schemas.microsoft.com/office/drawing/2014/main" val="2113959180"/>
                    </a:ext>
                  </a:extLst>
                </a:gridCol>
                <a:gridCol w="1278165">
                  <a:extLst>
                    <a:ext uri="{9D8B030D-6E8A-4147-A177-3AD203B41FA5}">
                      <a16:colId xmlns:a16="http://schemas.microsoft.com/office/drawing/2014/main" val="1125740538"/>
                    </a:ext>
                  </a:extLst>
                </a:gridCol>
                <a:gridCol w="1278165">
                  <a:extLst>
                    <a:ext uri="{9D8B030D-6E8A-4147-A177-3AD203B41FA5}">
                      <a16:colId xmlns:a16="http://schemas.microsoft.com/office/drawing/2014/main" val="2029727452"/>
                    </a:ext>
                  </a:extLst>
                </a:gridCol>
                <a:gridCol w="1278165">
                  <a:extLst>
                    <a:ext uri="{9D8B030D-6E8A-4147-A177-3AD203B41FA5}">
                      <a16:colId xmlns:a16="http://schemas.microsoft.com/office/drawing/2014/main" val="203271280"/>
                    </a:ext>
                  </a:extLst>
                </a:gridCol>
              </a:tblGrid>
              <a:tr h="595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-40°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-56.7°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15981"/>
                  </a:ext>
                </a:extLst>
              </a:tr>
              <a:tr h="595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115(°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4950"/>
                  </a:ext>
                </a:extLst>
              </a:tr>
              <a:tr h="595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42207"/>
                  </a:ext>
                </a:extLst>
              </a:tr>
              <a:tr h="595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40076"/>
                  </a:ext>
                </a:extLst>
              </a:tr>
              <a:tr h="595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56915"/>
                  </a:ext>
                </a:extLst>
              </a:tr>
              <a:tr h="595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35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8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EFC2-72FC-4163-A1E2-EA75F513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12" y="463601"/>
            <a:ext cx="9360877" cy="104164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Radiation and Planes: Long-Haul; Polar</a:t>
            </a:r>
            <a:endParaRPr lang="en-US" sz="4000" dirty="0"/>
          </a:p>
        </p:txBody>
      </p:sp>
      <p:pic>
        <p:nvPicPr>
          <p:cNvPr id="3" name="Picture 2" descr="Real Time Flight Tracking from flightview - Mozilla Firefox">
            <a:extLst>
              <a:ext uri="{FF2B5EF4-FFF2-40B4-BE49-F238E27FC236}">
                <a16:creationId xmlns:a16="http://schemas.microsoft.com/office/drawing/2014/main" id="{E945DD22-93D0-4903-A3AC-03BCEBAEB3B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t="22808" r="47031" b="31565"/>
          <a:stretch/>
        </p:blipFill>
        <p:spPr bwMode="auto">
          <a:xfrm>
            <a:off x="1955411" y="1634416"/>
            <a:ext cx="8020418" cy="4611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18C9A-7BB2-414F-A3A9-D9DEAD29205F}"/>
              </a:ext>
            </a:extLst>
          </p:cNvPr>
          <p:cNvSpPr txBox="1"/>
          <p:nvPr/>
        </p:nvSpPr>
        <p:spPr>
          <a:xfrm>
            <a:off x="7737233" y="2138287"/>
            <a:ext cx="174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NPR &gt;78°N</a:t>
            </a:r>
          </a:p>
        </p:txBody>
      </p:sp>
    </p:spTree>
    <p:extLst>
      <p:ext uri="{BB962C8B-B14F-4D97-AF65-F5344CB8AC3E}">
        <p14:creationId xmlns:p14="http://schemas.microsoft.com/office/powerpoint/2010/main" val="42162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BA40-FF6D-4F20-B2CB-65BACF9E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467" y="759416"/>
            <a:ext cx="7041049" cy="109383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Radiation Dose by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9262F-C4FC-4AFC-9E18-56267403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089" y="2471372"/>
            <a:ext cx="5591956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600" dirty="0"/>
              <a:t>Flux</a:t>
            </a:r>
            <a:br>
              <a:rPr lang="en-US" sz="3600" dirty="0"/>
            </a:br>
            <a:endParaRPr lang="en-US" sz="3600" dirty="0"/>
          </a:p>
          <a:p>
            <a:pPr marL="457200" indent="-457200">
              <a:buFont typeface="+mj-lt"/>
              <a:buAutoNum type="arabicParenR"/>
            </a:pPr>
            <a:r>
              <a:rPr lang="en-US" sz="3600" dirty="0"/>
              <a:t>Exposure Time</a:t>
            </a:r>
            <a:br>
              <a:rPr lang="en-US" sz="3600" dirty="0"/>
            </a:br>
            <a:endParaRPr lang="en-US" sz="3600" dirty="0"/>
          </a:p>
          <a:p>
            <a:pPr marL="457200" indent="-457200">
              <a:buFont typeface="+mj-lt"/>
              <a:buAutoNum type="arabicParenR"/>
            </a:pPr>
            <a:r>
              <a:rPr lang="en-US" sz="3600" dirty="0"/>
              <a:t>Fluence-to-Dose Factor</a:t>
            </a:r>
          </a:p>
        </p:txBody>
      </p:sp>
    </p:spTree>
    <p:extLst>
      <p:ext uri="{BB962C8B-B14F-4D97-AF65-F5344CB8AC3E}">
        <p14:creationId xmlns:p14="http://schemas.microsoft.com/office/powerpoint/2010/main" val="300194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6BFD-F73D-4B86-9295-A6D0D864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365125"/>
            <a:ext cx="771495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13 May 2013 SGE Over USA</a:t>
            </a:r>
          </a:p>
        </p:txBody>
      </p:sp>
      <p:pic>
        <p:nvPicPr>
          <p:cNvPr id="4" name="Picture 3" descr="ESRL Global Monitoring Division - Global Radiation Group - Mozilla Firefox">
            <a:extLst>
              <a:ext uri="{FF2B5EF4-FFF2-40B4-BE49-F238E27FC236}">
                <a16:creationId xmlns:a16="http://schemas.microsoft.com/office/drawing/2014/main" id="{BA4762B4-A54A-4BA5-A051-21ABD7E44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9833" r="19576" b="26370"/>
          <a:stretch/>
        </p:blipFill>
        <p:spPr>
          <a:xfrm>
            <a:off x="1085956" y="1575581"/>
            <a:ext cx="10200869" cy="45157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8AB678-1BFF-4EA2-86B0-6CA74A60DF44}"/>
              </a:ext>
            </a:extLst>
          </p:cNvPr>
          <p:cNvCxnSpPr>
            <a:cxnSpLocks/>
          </p:cNvCxnSpPr>
          <p:nvPr/>
        </p:nvCxnSpPr>
        <p:spPr>
          <a:xfrm flipH="1">
            <a:off x="1491175" y="5248138"/>
            <a:ext cx="9608235" cy="23915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DAE17E-85CD-4D59-BA19-64A6458B1058}"/>
              </a:ext>
            </a:extLst>
          </p:cNvPr>
          <p:cNvCxnSpPr>
            <a:cxnSpLocks/>
          </p:cNvCxnSpPr>
          <p:nvPr/>
        </p:nvCxnSpPr>
        <p:spPr>
          <a:xfrm rot="-60000" flipH="1">
            <a:off x="5457371" y="5245714"/>
            <a:ext cx="4192748" cy="3670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2BF2A-2FBC-4D7D-8617-6DC74F32836C}"/>
              </a:ext>
            </a:extLst>
          </p:cNvPr>
          <p:cNvCxnSpPr/>
          <p:nvPr/>
        </p:nvCxnSpPr>
        <p:spPr>
          <a:xfrm>
            <a:off x="1491175" y="5400208"/>
            <a:ext cx="10197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2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5244-A893-496D-A4FD-01E36375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715" y="365125"/>
            <a:ext cx="788376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13 May 2013 SGE Attenuation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CF5E1-2BA8-4214-A76B-AD27E92F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775" y="1637069"/>
            <a:ext cx="6106332" cy="45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93A0-EC3D-4AD9-8331-24F9B964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51" y="309965"/>
            <a:ext cx="6696766" cy="97639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Air Pressure Over Miami, 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07DA0-B8B7-4C9F-A5BE-57A1E4EF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43" y="1494202"/>
            <a:ext cx="7357403" cy="47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0CB7-E8D7-45FF-81F5-2A244927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10" y="365125"/>
            <a:ext cx="9111711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Velocities West and SGE Exposure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1FA1A-8855-43CB-AC77-7DFC93B2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53" y="1889626"/>
            <a:ext cx="6695267" cy="4191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620992-05CB-4D63-A27A-227C812C47EE}"/>
              </a:ext>
            </a:extLst>
          </p:cNvPr>
          <p:cNvSpPr txBox="1"/>
          <p:nvPr/>
        </p:nvSpPr>
        <p:spPr>
          <a:xfrm>
            <a:off x="8555065" y="2991168"/>
            <a:ext cx="2798735" cy="185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3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/(V</a:t>
            </a:r>
            <a:r>
              <a:rPr lang="en-US" sz="3200" baseline="-25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3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US" sz="3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+V</a:t>
            </a:r>
            <a:r>
              <a:rPr lang="en-US" sz="3200" baseline="-25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3200" baseline="-25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R = 6 Hours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222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02EB-DB07-436E-A28B-DDA556F4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02" y="1012240"/>
            <a:ext cx="6854681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 at GOES, 8 Jan 2014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69B163-EB9A-4D9D-9978-EDE172557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9080"/>
              </p:ext>
            </p:extLst>
          </p:nvPr>
        </p:nvGraphicFramePr>
        <p:xfrm>
          <a:off x="956604" y="2599330"/>
          <a:ext cx="10691445" cy="313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18">
                  <a:extLst>
                    <a:ext uri="{9D8B030D-6E8A-4147-A177-3AD203B41FA5}">
                      <a16:colId xmlns:a16="http://schemas.microsoft.com/office/drawing/2014/main" val="2676035716"/>
                    </a:ext>
                  </a:extLst>
                </a:gridCol>
                <a:gridCol w="872196">
                  <a:extLst>
                    <a:ext uri="{9D8B030D-6E8A-4147-A177-3AD203B41FA5}">
                      <a16:colId xmlns:a16="http://schemas.microsoft.com/office/drawing/2014/main" val="2192130831"/>
                    </a:ext>
                  </a:extLst>
                </a:gridCol>
                <a:gridCol w="1138723">
                  <a:extLst>
                    <a:ext uri="{9D8B030D-6E8A-4147-A177-3AD203B41FA5}">
                      <a16:colId xmlns:a16="http://schemas.microsoft.com/office/drawing/2014/main" val="2497937984"/>
                    </a:ext>
                  </a:extLst>
                </a:gridCol>
                <a:gridCol w="1285864">
                  <a:extLst>
                    <a:ext uri="{9D8B030D-6E8A-4147-A177-3AD203B41FA5}">
                      <a16:colId xmlns:a16="http://schemas.microsoft.com/office/drawing/2014/main" val="967360385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205390417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591023823"/>
                    </a:ext>
                  </a:extLst>
                </a:gridCol>
                <a:gridCol w="1469121">
                  <a:extLst>
                    <a:ext uri="{9D8B030D-6E8A-4147-A177-3AD203B41FA5}">
                      <a16:colId xmlns:a16="http://schemas.microsoft.com/office/drawing/2014/main" val="158291867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80514535"/>
                    </a:ext>
                  </a:extLst>
                </a:gridCol>
                <a:gridCol w="1223889">
                  <a:extLst>
                    <a:ext uri="{9D8B030D-6E8A-4147-A177-3AD203B41FA5}">
                      <a16:colId xmlns:a16="http://schemas.microsoft.com/office/drawing/2014/main" val="1760559469"/>
                    </a:ext>
                  </a:extLst>
                </a:gridCol>
              </a:tblGrid>
              <a:tr h="80394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Chan</a:t>
                      </a:r>
                    </a:p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(#)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NOAA</a:t>
                      </a:r>
                    </a:p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(MeV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NASA</a:t>
                      </a:r>
                    </a:p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(MeV)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FWHM</a:t>
                      </a:r>
                    </a:p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2000" dirty="0" err="1">
                          <a:latin typeface="Arial Narrow" panose="020B0606020202030204" pitchFamily="34" charset="0"/>
                        </a:rPr>
                        <a:t>Hr</a:t>
                      </a:r>
                      <a:r>
                        <a:rPr lang="en-US" sz="20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Peak</a:t>
                      </a:r>
                    </a:p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(m/d/y)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Peak</a:t>
                      </a:r>
                    </a:p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2000" dirty="0" err="1">
                          <a:latin typeface="Arial Narrow" panose="020B0606020202030204" pitchFamily="34" charset="0"/>
                        </a:rPr>
                        <a:t>h:m</a:t>
                      </a:r>
                      <a:r>
                        <a:rPr lang="en-US" sz="20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NO-Pace</a:t>
                      </a:r>
                    </a:p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(min AU</a:t>
                      </a:r>
                      <a:r>
                        <a:rPr lang="en-US" sz="2000" baseline="30000" dirty="0"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en-US" sz="20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NA-Pace</a:t>
                      </a:r>
                    </a:p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(min AU</a:t>
                      </a:r>
                      <a:r>
                        <a:rPr lang="en-US" sz="2000" baseline="30000" dirty="0">
                          <a:latin typeface="Arial Narrow" panose="020B0606020202030204" pitchFamily="34" charset="0"/>
                        </a:rPr>
                        <a:t>-1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 Narrow" panose="020B0606020202030204" pitchFamily="34" charset="0"/>
                        </a:rPr>
                        <a:t>MaxFlux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(pfu)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38702"/>
                  </a:ext>
                </a:extLst>
              </a:tr>
              <a:tr h="46577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1/8/14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53.4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53.4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39369"/>
                  </a:ext>
                </a:extLst>
              </a:tr>
              <a:tr h="46577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1/8/14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95095"/>
                  </a:ext>
                </a:extLst>
              </a:tr>
              <a:tr h="46577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63.1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56.6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1/8/14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696237"/>
                  </a:ext>
                </a:extLst>
              </a:tr>
              <a:tr h="46577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1/8/14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0.045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11166"/>
                  </a:ext>
                </a:extLst>
              </a:tr>
              <a:tr h="46577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1/8/14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635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026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67C8-3268-47A7-BEAD-E0BD21C7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981" y="869538"/>
            <a:ext cx="6693568" cy="1425844"/>
          </a:xfrm>
        </p:spPr>
        <p:txBody>
          <a:bodyPr/>
          <a:lstStyle/>
          <a:p>
            <a:r>
              <a:rPr lang="en-US" dirty="0">
                <a:ln>
                  <a:solidFill>
                    <a:schemeClr val="accent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2018 Dose &gt;1985 </a:t>
            </a:r>
            <a:r>
              <a:rPr lang="en-US" dirty="0">
                <a:ln>
                  <a:solidFill>
                    <a:schemeClr val="accent1">
                      <a:alpha val="91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Dose:</a:t>
            </a:r>
            <a:endParaRPr lang="en-US" dirty="0">
              <a:ln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B68F1-E3F2-4CC2-848A-AF956B1F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919" y="1937288"/>
            <a:ext cx="7310502" cy="353241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More sources than GCR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Long-haul flights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Polar-route flights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More planes cruise with less air shielding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More air travelers get dose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 More crewmember exposures &gt;40 years</a:t>
            </a:r>
          </a:p>
        </p:txBody>
      </p:sp>
    </p:spTree>
    <p:extLst>
      <p:ext uri="{BB962C8B-B14F-4D97-AF65-F5344CB8AC3E}">
        <p14:creationId xmlns:p14="http://schemas.microsoft.com/office/powerpoint/2010/main" val="427737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9DEF-388E-4FB2-AC2A-06C167C7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29" y="712762"/>
            <a:ext cx="8441618" cy="66290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Risk Models and the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Real World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0558-D656-4AA3-B938-5FDA056B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582994"/>
            <a:ext cx="9489415" cy="4665406"/>
          </a:xfrm>
        </p:spPr>
        <p:txBody>
          <a:bodyPr>
            <a:norm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6C0594E-1A7D-4C16-A67B-F3A7482BCC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1605542" y="1558388"/>
            <a:ext cx="4035602" cy="3239038"/>
          </a:xfrm>
          <a:prstGeom prst="rect">
            <a:avLst/>
          </a:prstGeom>
        </p:spPr>
      </p:pic>
      <p:pic>
        <p:nvPicPr>
          <p:cNvPr id="5" name="Picture 6" descr="Flight Attendant &amp; Inflight O... - United Airlines Office Photo ...">
            <a:extLst>
              <a:ext uri="{FF2B5EF4-FFF2-40B4-BE49-F238E27FC236}">
                <a16:creationId xmlns:a16="http://schemas.microsoft.com/office/drawing/2014/main" id="{897BBFBC-8AD6-41DA-B1F3-F14CE491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73" y="1566360"/>
            <a:ext cx="4190475" cy="32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E4E611-9881-4475-B0F8-A96DE90DF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7203"/>
              </p:ext>
            </p:extLst>
          </p:nvPr>
        </p:nvGraphicFramePr>
        <p:xfrm>
          <a:off x="1153552" y="5004753"/>
          <a:ext cx="982703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975">
                  <a:extLst>
                    <a:ext uri="{9D8B030D-6E8A-4147-A177-3AD203B41FA5}">
                      <a16:colId xmlns:a16="http://schemas.microsoft.com/office/drawing/2014/main" val="1459277922"/>
                    </a:ext>
                  </a:extLst>
                </a:gridCol>
                <a:gridCol w="5124063">
                  <a:extLst>
                    <a:ext uri="{9D8B030D-6E8A-4147-A177-3AD203B41FA5}">
                      <a16:colId xmlns:a16="http://schemas.microsoft.com/office/drawing/2014/main" val="2599530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3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450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3A9C59-BC32-44FA-84BA-E8FA65E3B7D3}"/>
              </a:ext>
            </a:extLst>
          </p:cNvPr>
          <p:cNvSpPr txBox="1"/>
          <p:nvPr/>
        </p:nvSpPr>
        <p:spPr>
          <a:xfrm>
            <a:off x="2771339" y="4332845"/>
            <a:ext cx="19132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 Dial Painter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74D08-D37C-47ED-BEB9-26465C186A9A}"/>
              </a:ext>
            </a:extLst>
          </p:cNvPr>
          <p:cNvSpPr txBox="1"/>
          <p:nvPr/>
        </p:nvSpPr>
        <p:spPr>
          <a:xfrm>
            <a:off x="7343337" y="4332845"/>
            <a:ext cx="1997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Flight Attendant</a:t>
            </a:r>
          </a:p>
        </p:txBody>
      </p:sp>
    </p:spTree>
    <p:extLst>
      <p:ext uri="{BB962C8B-B14F-4D97-AF65-F5344CB8AC3E}">
        <p14:creationId xmlns:p14="http://schemas.microsoft.com/office/powerpoint/2010/main" val="166457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05B3-CCD9-4C50-9B5B-DD27BA2F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NUWAX-1981</a:t>
            </a:r>
          </a:p>
        </p:txBody>
      </p:sp>
      <p:pic>
        <p:nvPicPr>
          <p:cNvPr id="5" name="Content Placeholder 4" descr="NUWAX-83 DOCUMENTARY - NUCLEAR WEAPONS ACCIDENT EXERCISE - Bing video - Mozilla Firefox">
            <a:extLst>
              <a:ext uri="{FF2B5EF4-FFF2-40B4-BE49-F238E27FC236}">
                <a16:creationId xmlns:a16="http://schemas.microsoft.com/office/drawing/2014/main" id="{3E4CE2DA-111A-4657-ABA9-F51B4D124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25876" r="36036" b="40744"/>
          <a:stretch/>
        </p:blipFill>
        <p:spPr>
          <a:xfrm>
            <a:off x="2131300" y="1569156"/>
            <a:ext cx="7871836" cy="4628444"/>
          </a:xfrm>
        </p:spPr>
      </p:pic>
    </p:spTree>
    <p:extLst>
      <p:ext uri="{BB962C8B-B14F-4D97-AF65-F5344CB8AC3E}">
        <p14:creationId xmlns:p14="http://schemas.microsoft.com/office/powerpoint/2010/main" val="221194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 of airplanes landing - Bing images - Mozilla Firefox">
            <a:extLst>
              <a:ext uri="{FF2B5EF4-FFF2-40B4-BE49-F238E27FC236}">
                <a16:creationId xmlns:a16="http://schemas.microsoft.com/office/drawing/2014/main" id="{3ACC96FF-E8D3-440B-994E-DD11801BE44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t="24419" r="9295" b="24954"/>
          <a:stretch/>
        </p:blipFill>
        <p:spPr bwMode="auto">
          <a:xfrm>
            <a:off x="1394849" y="759417"/>
            <a:ext cx="9314481" cy="536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4DC95E-F739-4581-A65B-8AAA04C3C4D7}"/>
              </a:ext>
            </a:extLst>
          </p:cNvPr>
          <p:cNvSpPr txBox="1"/>
          <p:nvPr/>
        </p:nvSpPr>
        <p:spPr>
          <a:xfrm>
            <a:off x="6830698" y="1682159"/>
            <a:ext cx="285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End?</a:t>
            </a:r>
          </a:p>
        </p:txBody>
      </p:sp>
    </p:spTree>
    <p:extLst>
      <p:ext uri="{BB962C8B-B14F-4D97-AF65-F5344CB8AC3E}">
        <p14:creationId xmlns:p14="http://schemas.microsoft.com/office/powerpoint/2010/main" val="231849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F1DFA9-954D-474C-BE0F-DDFEC0221F88}"/>
              </a:ext>
            </a:extLst>
          </p:cNvPr>
          <p:cNvSpPr txBox="1"/>
          <p:nvPr/>
        </p:nvSpPr>
        <p:spPr>
          <a:xfrm flipH="1">
            <a:off x="6741762" y="1395776"/>
            <a:ext cx="4916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DC-SFO mSv exceeds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NUWAX-81 mSv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55D39-20EC-467A-A101-4ED859D80F30}"/>
              </a:ext>
            </a:extLst>
          </p:cNvPr>
          <p:cNvSpPr txBox="1"/>
          <p:nvPr/>
        </p:nvSpPr>
        <p:spPr>
          <a:xfrm>
            <a:off x="886120" y="3840483"/>
            <a:ext cx="103634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FAA 1978 Report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Pilots	         Flight Attendants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1.58 mSv		1.60 mSv </a:t>
            </a:r>
            <a:endParaRPr lang="en-US" sz="3200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D4384-CA39-4756-B346-2CD86CE51DA6}"/>
              </a:ext>
            </a:extLst>
          </p:cNvPr>
          <p:cNvSpPr/>
          <p:nvPr/>
        </p:nvSpPr>
        <p:spPr>
          <a:xfrm>
            <a:off x="886120" y="777053"/>
            <a:ext cx="5081047" cy="25694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tos of golden gate bridge - Bing images - Mozilla Firefox">
            <a:extLst>
              <a:ext uri="{FF2B5EF4-FFF2-40B4-BE49-F238E27FC236}">
                <a16:creationId xmlns:a16="http://schemas.microsoft.com/office/drawing/2014/main" id="{93D949BF-9BA9-462C-B83A-29CD0A00F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34527" r="30093" b="24091"/>
          <a:stretch/>
        </p:blipFill>
        <p:spPr>
          <a:xfrm>
            <a:off x="1014011" y="857839"/>
            <a:ext cx="4833521" cy="2427222"/>
          </a:xfrm>
          <a:prstGeom prst="rect">
            <a:avLst/>
          </a:prstGeom>
        </p:spPr>
      </p:pic>
      <p:pic>
        <p:nvPicPr>
          <p:cNvPr id="9" name="Picture 8" descr="photos of golden gate bridge - Bing images - Mozilla Firefox">
            <a:extLst>
              <a:ext uri="{FF2B5EF4-FFF2-40B4-BE49-F238E27FC236}">
                <a16:creationId xmlns:a16="http://schemas.microsoft.com/office/drawing/2014/main" id="{D4096055-F183-4DB0-9748-88B4FF54C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34527" r="30093" b="24091"/>
          <a:stretch/>
        </p:blipFill>
        <p:spPr>
          <a:xfrm>
            <a:off x="1061147" y="920842"/>
            <a:ext cx="4708058" cy="23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6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8998-E03C-4CE8-A750-A074034B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355" y="1061156"/>
            <a:ext cx="5887036" cy="129704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1985 Dose &gt;1978 Dose: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08C8-3C47-4118-B276-5221DC37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65" y="2641728"/>
            <a:ext cx="7736306" cy="25894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200" dirty="0"/>
              <a:t>Planes are flying higher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 USA has international high-latitude flights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Flight attendants work &gt;60 hours monthly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Solar radiation events happen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Crewmembers work while pregnant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DDE7-AC85-4247-AF0B-B0A2BFD8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90" y="1082581"/>
            <a:ext cx="854495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FAA says (3/3/1986) it will: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A8EF-910D-4DAA-AAB4-73DC2A3F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8" y="2613414"/>
            <a:ext cx="10114672" cy="27182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/>
              <a:t>Advise airlines to promote radiation safety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Advise crewmembers to limit dose by schedule choice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Inform crewmembers about radiation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Inform crewmembers of estimated flight doses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2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9974-8A12-4F67-930C-D26D0D96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994" y="625642"/>
            <a:ext cx="8420400" cy="85023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FAA Advisory Circular (AC) 1990 Extract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FA1E32-4345-4732-9205-A2696D126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32505"/>
              </p:ext>
            </p:extLst>
          </p:nvPr>
        </p:nvGraphicFramePr>
        <p:xfrm>
          <a:off x="984738" y="1498987"/>
          <a:ext cx="10114670" cy="487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475">
                  <a:extLst>
                    <a:ext uri="{9D8B030D-6E8A-4147-A177-3AD203B41FA5}">
                      <a16:colId xmlns:a16="http://schemas.microsoft.com/office/drawing/2014/main" val="200087229"/>
                    </a:ext>
                  </a:extLst>
                </a:gridCol>
                <a:gridCol w="1938319">
                  <a:extLst>
                    <a:ext uri="{9D8B030D-6E8A-4147-A177-3AD203B41FA5}">
                      <a16:colId xmlns:a16="http://schemas.microsoft.com/office/drawing/2014/main" val="1092155528"/>
                    </a:ext>
                  </a:extLst>
                </a:gridCol>
                <a:gridCol w="1733394">
                  <a:extLst>
                    <a:ext uri="{9D8B030D-6E8A-4147-A177-3AD203B41FA5}">
                      <a16:colId xmlns:a16="http://schemas.microsoft.com/office/drawing/2014/main" val="3511795746"/>
                    </a:ext>
                  </a:extLst>
                </a:gridCol>
                <a:gridCol w="1569563">
                  <a:extLst>
                    <a:ext uri="{9D8B030D-6E8A-4147-A177-3AD203B41FA5}">
                      <a16:colId xmlns:a16="http://schemas.microsoft.com/office/drawing/2014/main" val="2835236986"/>
                    </a:ext>
                  </a:extLst>
                </a:gridCol>
                <a:gridCol w="1877201">
                  <a:extLst>
                    <a:ext uri="{9D8B030D-6E8A-4147-A177-3AD203B41FA5}">
                      <a16:colId xmlns:a16="http://schemas.microsoft.com/office/drawing/2014/main" val="2868745842"/>
                    </a:ext>
                  </a:extLst>
                </a:gridCol>
                <a:gridCol w="1726718">
                  <a:extLst>
                    <a:ext uri="{9D8B030D-6E8A-4147-A177-3AD203B41FA5}">
                      <a16:colId xmlns:a16="http://schemas.microsoft.com/office/drawing/2014/main" val="1976895647"/>
                    </a:ext>
                  </a:extLst>
                </a:gridCol>
              </a:tblGrid>
              <a:tr h="4202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` AC  </a:t>
                      </a:r>
                    </a:p>
                    <a:p>
                      <a:pPr algn="ctr"/>
                      <a:r>
                        <a:rPr lang="en-US" sz="2000" dirty="0"/>
                        <a:t>(#)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Depart-Arrive</a:t>
                      </a:r>
                    </a:p>
                    <a:p>
                      <a:r>
                        <a:rPr lang="en-US" sz="2000" dirty="0"/>
                        <a:t>(City Code)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Air 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Block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(Rate</a:t>
                      </a:r>
                    </a:p>
                    <a:p>
                      <a:pPr algn="ctr"/>
                      <a:r>
                        <a:rPr lang="en-US" sz="2000" dirty="0"/>
                        <a:t>(µ</a:t>
                      </a:r>
                      <a:r>
                        <a:rPr lang="en-US" sz="2000" dirty="0" err="1"/>
                        <a:t>Sv</a:t>
                      </a:r>
                      <a:r>
                        <a:rPr lang="en-US" sz="2000" dirty="0"/>
                        <a:t> Block</a:t>
                      </a:r>
                      <a:r>
                        <a:rPr lang="en-US" sz="2000" baseline="30000" dirty="0"/>
                        <a:t>-1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Dose</a:t>
                      </a:r>
                    </a:p>
                    <a:p>
                      <a:pPr algn="ctr"/>
                      <a:r>
                        <a:rPr lang="en-US" sz="2000" dirty="0"/>
                        <a:t>(mSv An</a:t>
                      </a:r>
                      <a:r>
                        <a:rPr lang="en-US" sz="2000" baseline="30000" dirty="0"/>
                        <a:t>-1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997557"/>
                  </a:ext>
                </a:extLst>
              </a:tr>
              <a:tr h="420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IAD-LAX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08193"/>
                  </a:ext>
                </a:extLst>
              </a:tr>
              <a:tr h="420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MSP-JFKT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658190"/>
                  </a:ext>
                </a:extLst>
              </a:tr>
              <a:tr h="420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ATH-JFK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279278"/>
                  </a:ext>
                </a:extLst>
              </a:tr>
              <a:tr h="420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LON-ORD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51336"/>
                  </a:ext>
                </a:extLst>
              </a:tr>
              <a:tr h="420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LAX-NRT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23016"/>
                  </a:ext>
                </a:extLst>
              </a:tr>
              <a:tr h="420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STL-TUL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23334"/>
                  </a:ext>
                </a:extLst>
              </a:tr>
              <a:tr h="420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DEN-MSP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973226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32 flights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 Narrow" panose="020B0606020202030204" pitchFamily="34" charset="0"/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4.7 ±  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306318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27 flights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 Narrow" panose="020B0606020202030204" pitchFamily="34" charset="0"/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3.8 ± 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61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62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AC4D-DB1B-42D4-BC78-A60E209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Dying to Fly, FAA 1990 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22D4-CCB6-40ED-93C0-23A930EA0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890794"/>
            <a:ext cx="10193045" cy="3722179"/>
          </a:xfrm>
        </p:spPr>
        <p:txBody>
          <a:bodyPr/>
          <a:lstStyle/>
          <a:p>
            <a:r>
              <a:rPr lang="en-US" sz="2800" dirty="0"/>
              <a:t>Cancer deaths/1,000 = AD×6.3×Y/100</a:t>
            </a:r>
          </a:p>
          <a:p>
            <a:r>
              <a:rPr lang="en-US" sz="2800" dirty="0"/>
              <a:t>Annual </a:t>
            </a:r>
            <a:r>
              <a:rPr lang="en-US" sz="2800"/>
              <a:t>Dose AD </a:t>
            </a:r>
            <a:r>
              <a:rPr lang="en-US" sz="2800" dirty="0"/>
              <a:t>= 5.0 mSv</a:t>
            </a:r>
          </a:p>
          <a:p>
            <a:r>
              <a:rPr lang="en-US" sz="2800" dirty="0"/>
              <a:t> Years Y = 20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3ACD4F-8985-412D-82F8-9720C4575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03857"/>
              </p:ext>
            </p:extLst>
          </p:nvPr>
        </p:nvGraphicFramePr>
        <p:xfrm>
          <a:off x="2053883" y="3853116"/>
          <a:ext cx="817333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138">
                  <a:extLst>
                    <a:ext uri="{9D8B030D-6E8A-4147-A177-3AD203B41FA5}">
                      <a16:colId xmlns:a16="http://schemas.microsoft.com/office/drawing/2014/main" val="3623102044"/>
                    </a:ext>
                  </a:extLst>
                </a:gridCol>
                <a:gridCol w="2875596">
                  <a:extLst>
                    <a:ext uri="{9D8B030D-6E8A-4147-A177-3AD203B41FA5}">
                      <a16:colId xmlns:a16="http://schemas.microsoft.com/office/drawing/2014/main" val="1144261233"/>
                    </a:ext>
                  </a:extLst>
                </a:gridCol>
                <a:gridCol w="2875596">
                  <a:extLst>
                    <a:ext uri="{9D8B030D-6E8A-4147-A177-3AD203B41FA5}">
                      <a16:colId xmlns:a16="http://schemas.microsoft.com/office/drawing/2014/main" val="753026024"/>
                    </a:ext>
                  </a:extLst>
                </a:gridCol>
              </a:tblGrid>
              <a:tr h="35732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Deathse</a:t>
                      </a:r>
                      <a:r>
                        <a:rPr lang="en-US" sz="3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012172"/>
                  </a:ext>
                </a:extLst>
              </a:tr>
              <a:tr h="35732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18302"/>
                  </a:ext>
                </a:extLst>
              </a:tr>
              <a:tr h="35732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Not Flying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220 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 188 Females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4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8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FE33-A0E1-4CF8-A157-8FC86BCF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31" y="433952"/>
            <a:ext cx="6957447" cy="79425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Sources Exposing Flights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35A741-D65A-4CB7-9D36-2A3FA6B53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665737"/>
              </p:ext>
            </p:extLst>
          </p:nvPr>
        </p:nvGraphicFramePr>
        <p:xfrm>
          <a:off x="1611004" y="1367695"/>
          <a:ext cx="8245915" cy="511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854">
                  <a:extLst>
                    <a:ext uri="{9D8B030D-6E8A-4147-A177-3AD203B41FA5}">
                      <a16:colId xmlns:a16="http://schemas.microsoft.com/office/drawing/2014/main" val="4193899354"/>
                    </a:ext>
                  </a:extLst>
                </a:gridCol>
                <a:gridCol w="1432908">
                  <a:extLst>
                    <a:ext uri="{9D8B030D-6E8A-4147-A177-3AD203B41FA5}">
                      <a16:colId xmlns:a16="http://schemas.microsoft.com/office/drawing/2014/main" val="3621325085"/>
                    </a:ext>
                  </a:extLst>
                </a:gridCol>
                <a:gridCol w="1698610">
                  <a:extLst>
                    <a:ext uri="{9D8B030D-6E8A-4147-A177-3AD203B41FA5}">
                      <a16:colId xmlns:a16="http://schemas.microsoft.com/office/drawing/2014/main" val="647437815"/>
                    </a:ext>
                  </a:extLst>
                </a:gridCol>
                <a:gridCol w="4153543">
                  <a:extLst>
                    <a:ext uri="{9D8B030D-6E8A-4147-A177-3AD203B41FA5}">
                      <a16:colId xmlns:a16="http://schemas.microsoft.com/office/drawing/2014/main" val="832081995"/>
                    </a:ext>
                  </a:extLst>
                </a:gridCol>
              </a:tblGrid>
              <a:tr h="7300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24265"/>
                  </a:ext>
                </a:extLst>
              </a:tr>
              <a:tr h="7300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 NM since 1945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0390"/>
                  </a:ext>
                </a:extLst>
              </a:tr>
              <a:tr h="73002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 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 GLE since 1976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591163"/>
                  </a:ext>
                </a:extLst>
              </a:tr>
              <a:tr h="7300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By GOES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891750"/>
                  </a:ext>
                </a:extLst>
              </a:tr>
              <a:tr h="7300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 various satellites/SNT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92349"/>
                  </a:ext>
                </a:extLst>
              </a:tr>
              <a:tr h="7300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~0.7SPE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By Fermi LAT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514020"/>
                  </a:ext>
                </a:extLst>
              </a:tr>
              <a:tr h="7300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1,100 day</a:t>
                      </a:r>
                      <a:r>
                        <a:rPr lang="en-US" sz="2400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 Fermi GBM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0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28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815" y="666427"/>
            <a:ext cx="5791998" cy="691649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Radiation and Latitude</a:t>
            </a:r>
          </a:p>
        </p:txBody>
      </p:sp>
      <p:pic>
        <p:nvPicPr>
          <p:cNvPr id="3074" name="Picture 2" descr="&lt;b&gt;earth-from-space&lt;/b&gt;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32" y="1531204"/>
            <a:ext cx="5791998" cy="48430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TextBox 3"/>
          <p:cNvSpPr txBox="1"/>
          <p:nvPr/>
        </p:nvSpPr>
        <p:spPr>
          <a:xfrm>
            <a:off x="3675686" y="1773260"/>
            <a:ext cx="144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Protons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1520" y="3488561"/>
            <a:ext cx="46511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Neutrons and Gamma Rays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6291" y="5451379"/>
            <a:ext cx="1447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Protons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357A4-857F-432F-B5D3-AC61DBC2E172}"/>
              </a:ext>
            </a:extLst>
          </p:cNvPr>
          <p:cNvSpPr txBox="1"/>
          <p:nvPr/>
        </p:nvSpPr>
        <p:spPr>
          <a:xfrm>
            <a:off x="7696404" y="3367175"/>
            <a:ext cx="392732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Subsolar Point Longitude</a:t>
            </a:r>
          </a:p>
          <a:p>
            <a:r>
              <a:rPr lang="en-US" sz="2800" dirty="0"/>
              <a:t>SP = (720 - </a:t>
            </a:r>
            <a:r>
              <a:rPr lang="en-US" sz="2800" dirty="0" err="1"/>
              <a:t>EoT</a:t>
            </a:r>
            <a:r>
              <a:rPr lang="en-US" sz="2800" dirty="0"/>
              <a:t> - UT)/4</a:t>
            </a:r>
          </a:p>
        </p:txBody>
      </p:sp>
    </p:spTree>
    <p:extLst>
      <p:ext uri="{BB962C8B-B14F-4D97-AF65-F5344CB8AC3E}">
        <p14:creationId xmlns:p14="http://schemas.microsoft.com/office/powerpoint/2010/main" val="272268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29421</TotalTime>
  <Words>585</Words>
  <Application>Microsoft Office PowerPoint</Application>
  <PresentationFormat>Widescreen</PresentationFormat>
  <Paragraphs>284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Office Theme</vt:lpstr>
      <vt:lpstr>Low Dose Radiation in the  Airline Industry</vt:lpstr>
      <vt:lpstr>NUWAX-1981</vt:lpstr>
      <vt:lpstr>PowerPoint Presentation</vt:lpstr>
      <vt:lpstr>1985 Dose &gt;1978 Dose:</vt:lpstr>
      <vt:lpstr>FAA says (3/3/1986) it will:  </vt:lpstr>
      <vt:lpstr>FAA Advisory Circular (AC) 1990 Extract</vt:lpstr>
      <vt:lpstr>Dying to Fly, FAA 1990 AC</vt:lpstr>
      <vt:lpstr>Sources Exposing Flights</vt:lpstr>
      <vt:lpstr> Radiation and Latitude</vt:lpstr>
      <vt:lpstr>Radiation and Altitude (hkft)/Pressure (hPa) </vt:lpstr>
      <vt:lpstr>Radiation and Planes: Long-Haul; Polar</vt:lpstr>
      <vt:lpstr>Radiation Dose by Calculation</vt:lpstr>
      <vt:lpstr>13 May 2013 SGE Over USA</vt:lpstr>
      <vt:lpstr>13 May 2013 SGE Attenuation</vt:lpstr>
      <vt:lpstr>Air Pressure Over Miami, FL</vt:lpstr>
      <vt:lpstr>Velocities West and SGE Exposure</vt:lpstr>
      <vt:lpstr>SPE at GOES, 8 Jan 2014</vt:lpstr>
      <vt:lpstr>2018 Dose &gt;1985 Dose:</vt:lpstr>
      <vt:lpstr>Risk Models and the Real World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bramlitt</dc:creator>
  <cp:lastModifiedBy>edward bramlitt</cp:lastModifiedBy>
  <cp:revision>294</cp:revision>
  <cp:lastPrinted>2018-09-26T16:10:52Z</cp:lastPrinted>
  <dcterms:created xsi:type="dcterms:W3CDTF">2018-07-19T19:52:46Z</dcterms:created>
  <dcterms:modified xsi:type="dcterms:W3CDTF">2018-09-26T21:07:09Z</dcterms:modified>
</cp:coreProperties>
</file>