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93" r:id="rId3"/>
    <p:sldId id="292" r:id="rId4"/>
    <p:sldId id="401" r:id="rId5"/>
    <p:sldId id="402" r:id="rId6"/>
    <p:sldId id="403" r:id="rId7"/>
    <p:sldId id="385" r:id="rId8"/>
    <p:sldId id="404" r:id="rId9"/>
    <p:sldId id="379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0C336-A3C0-43B9-A038-7F079C7176BB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9D04-CE6D-4B59-95AE-9888C9E5D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18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/>
            </a:lvl1pPr>
          </a:lstStyle>
          <a:p>
            <a:pPr>
              <a:defRPr sz="1800"/>
            </a:pPr>
            <a:r>
              <a:rPr sz="1200"/>
              <a:t>生活圏、測るという意志、暮らしへの意志</a:t>
            </a:r>
          </a:p>
        </p:txBody>
      </p:sp>
    </p:spTree>
    <p:extLst>
      <p:ext uri="{BB962C8B-B14F-4D97-AF65-F5344CB8AC3E}">
        <p14:creationId xmlns:p14="http://schemas.microsoft.com/office/powerpoint/2010/main" val="50303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59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085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E0D2-F29A-4D11-9340-EEC85409A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A3539-85CE-47F1-B711-A4440BF9D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189DD-7460-45C8-8118-F978DF65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34AD2-AE85-4A6B-8819-7DF541D53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14DA0-3E38-46B9-B074-7E1202A8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D973-2E83-41FA-9540-EBBA9CB8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09EC4-FAAA-4237-A4A4-6D77AF9B9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61FCA-5F9B-405C-ADD5-C37E3EAD8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974EF-9CAD-4508-BBA4-647BFB8D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28EA4-FDBB-4095-901A-645D9AC0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4DFA88-3A86-454C-9108-82CF39880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AA0D2-2EBD-4726-BDF7-93EFA6548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9188B-B851-403B-9BD1-C5BB1E21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46117-1B1E-4371-A8DF-6DF1E05E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9BACC-DAF6-426F-A18C-83D5FD78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73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316AB5"/>
                </a:solidFill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637112"/>
          </a:xfrm>
          <a:prstGeom prst="rect">
            <a:avLst/>
          </a:prstGeom>
        </p:spPr>
        <p:txBody>
          <a:bodyPr lIns="0" tIns="0" rIns="0" bIns="0"/>
          <a:lstStyle>
            <a:lvl1pPr marL="300789" indent="-300789">
              <a:buSzPct val="60000"/>
              <a:buFontTx/>
              <a:buBlip>
                <a:blip r:embed="rId2"/>
              </a:buBlip>
            </a:lvl1pPr>
            <a:lvl2pPr marL="681789" indent="-300789">
              <a:buSzPct val="60000"/>
              <a:buFontTx/>
              <a:buBlip>
                <a:blip r:embed="rId2"/>
              </a:buBlip>
            </a:lvl2pPr>
            <a:lvl3pPr marL="1062789" indent="-300789">
              <a:buSzPct val="60000"/>
              <a:buFontTx/>
              <a:buBlip>
                <a:blip r:embed="rId2"/>
              </a:buBlip>
            </a:lvl3pPr>
            <a:lvl4pPr marL="1443789" indent="-300789">
              <a:buSzPct val="60000"/>
              <a:buFontTx/>
              <a:buBlip>
                <a:blip r:embed="rId2"/>
              </a:buBlip>
            </a:lvl4pPr>
            <a:lvl5pPr marL="1824789" indent="-300789">
              <a:buSzPct val="60000"/>
              <a:buFontTx/>
              <a:buBlip>
                <a:blip r:embed="rId2"/>
              </a:buBlip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xfrm>
            <a:off x="8737600" y="6430963"/>
            <a:ext cx="2844800" cy="215901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1576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xfrm>
            <a:off x="11139884" y="6385241"/>
            <a:ext cx="442520" cy="3073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9736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69227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129631" y="6385241"/>
            <a:ext cx="452773" cy="3073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3197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1BBEC-1F0B-413B-9096-EECD9EC1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C8C06-E516-40BD-A12C-DACDEEB98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186F-50D7-41AE-8D47-7BAC547B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AECD9-5F8D-47AB-982A-2465AF25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16D4-3497-4A8C-99D3-86F97C7D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4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CB036-9AD2-43CB-AEC6-F8C6D876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F586B-190D-440E-B089-294EC1269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48F47-D15F-46FD-AB0C-C19B99A6B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57768-98DC-4E2E-914D-801B98D2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645FD-261A-4CEA-84A7-5410209F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63CE-4017-4D3E-B6C0-A893A9DF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7AB2D-0C0B-4433-9E3C-121DA284B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2E9A5-7969-451B-84FF-22E3231A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E82FC-F06E-479D-AD4C-53CA538E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21E75-1624-4DA7-9C1A-44E50F481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124F7-999C-464C-9333-97CCDFAA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5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5495-DE78-4C2A-B06E-95A110B0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CC94A-78EA-41FA-A722-58DCEEA2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83325-40D0-47F8-803B-D0D67DB7F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EEC90-052A-4B6F-AE9C-B93D63879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7FB929-3E64-4B73-8712-40D30336B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73650-D1AD-40C6-9433-DCAB314A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DBC03-0A1C-44E8-A258-0EAECD27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0FC66-536D-46BE-96C8-249886CD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8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74D5-0D4E-4036-9734-9962CC2F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15135-6962-4CB4-BC3D-61E61B6C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A151A-6423-4308-803C-77C11DB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75C68-0129-4B67-A1CA-FD01DF37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89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CC627-ECAF-43C3-BF0B-694B75A8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243ADD-1264-4B0C-ADC8-133CEF4A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935E7-5FE8-42C9-A84C-B093BCAB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FD96-646B-4623-A710-7AAC0D79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043BB-314E-4EED-BEA0-0B328756D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768DD-ED66-4247-847D-03BA599BF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97ACE-50FC-4AB4-A943-CF7E5BF05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958C5-2D57-4A5C-92E3-DDC39FAB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554C7-41D8-4FFF-B0B0-E294DC06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BB80-7EB3-4940-9DEE-4651F4D6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6F34BE-1114-4C0B-8CB6-C17857664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8A524-755F-4AAF-91B3-E2D15BE01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13CFF-9471-4B40-BB76-E7C0C20C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8F754-2C0B-488B-B5AF-9E4C1D0F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D7CAE-7CC9-44CA-A716-0428CD24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2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74097-CAAD-4A57-B9D5-5322FA71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E3E22-6D06-4B81-A26F-8736D07ED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FE240-E78A-4367-9A69-CAE9C9520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20CC-E662-4EA3-A93B-8F02DDB48CD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A0517-D885-4B61-B204-ABA8F5B9D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F40A-BF44-4459-8F5A-6CD063450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D2E49-D0BC-4AA3-BBEF-5B50E15FD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D191E-84F7-4CAD-91B9-6AB9B820B8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B8E81-ECD1-491A-97B9-27CD1F14F0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9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4508026" y="341633"/>
            <a:ext cx="329833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>
              <a:spcBef>
                <a:spcPts val="700"/>
              </a:spcBef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>
                <a:solidFill>
                  <a:srgbClr val="0E579E"/>
                </a:solidFill>
                <a:latin typeface="Segoe UI Historic" panose="020B0502040204020203" pitchFamily="34" charset="0"/>
              </a:rPr>
              <a:t>More Information</a:t>
            </a:r>
          </a:p>
        </p:txBody>
      </p:sp>
      <p:pic>
        <p:nvPicPr>
          <p:cNvPr id="398" name="スクリーンショット 2016-09-05 2.42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3167" y="3284985"/>
            <a:ext cx="5597041" cy="2878479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hape 399"/>
          <p:cNvSpPr/>
          <p:nvPr/>
        </p:nvSpPr>
        <p:spPr>
          <a:xfrm>
            <a:off x="2581019" y="2207770"/>
            <a:ext cx="7269722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>
              <a:spcBef>
                <a:spcPts val="700"/>
              </a:spcBef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200" dirty="0" err="1">
                <a:solidFill>
                  <a:schemeClr val="accent2">
                    <a:lumMod val="75000"/>
                  </a:schemeClr>
                </a:solidFill>
                <a:latin typeface="Segoe UI Historic" panose="020B0502040204020203" pitchFamily="34" charset="0"/>
              </a:rPr>
              <a:t>Kotoba</a:t>
            </a:r>
            <a:r>
              <a:rPr sz="3200" dirty="0">
                <a:solidFill>
                  <a:schemeClr val="accent2">
                    <a:lumMod val="75000"/>
                  </a:schemeClr>
                </a:solidFill>
                <a:latin typeface="Segoe UI Historic" panose="020B0502040204020203" pitchFamily="34" charset="0"/>
              </a:rPr>
              <a:t> Dialogue in FUKUSHIMA</a:t>
            </a:r>
            <a:br>
              <a:rPr sz="3200" dirty="0">
                <a:latin typeface="Segoe UI Historic" panose="020B0502040204020203" pitchFamily="34" charset="0"/>
              </a:rPr>
            </a:br>
            <a:r>
              <a:rPr sz="3200" dirty="0">
                <a:latin typeface="Segoe UI Historic" panose="020B0502040204020203" pitchFamily="34" charset="0"/>
              </a:rPr>
              <a:t>http://www.fukushima-dialogues.com</a:t>
            </a:r>
          </a:p>
        </p:txBody>
      </p:sp>
      <p:sp>
        <p:nvSpPr>
          <p:cNvPr id="6" name="Shape 402">
            <a:extLst>
              <a:ext uri="{FF2B5EF4-FFF2-40B4-BE49-F238E27FC236}">
                <a16:creationId xmlns:a16="http://schemas.microsoft.com/office/drawing/2014/main" id="{87E88CA2-C148-6043-A6A8-69AAD445B667}"/>
              </a:ext>
            </a:extLst>
          </p:cNvPr>
          <p:cNvSpPr/>
          <p:nvPr/>
        </p:nvSpPr>
        <p:spPr>
          <a:xfrm>
            <a:off x="2581019" y="1075353"/>
            <a:ext cx="6429000" cy="116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t">
            <a:spAutoFit/>
          </a:bodyPr>
          <a:lstStyle/>
          <a:p>
            <a:pPr>
              <a:spcBef>
                <a:spcPts val="700"/>
              </a:spcBef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200" dirty="0">
                <a:solidFill>
                  <a:srgbClr val="FF13B0"/>
                </a:solidFill>
                <a:latin typeface="Segoe UI Historic" panose="020B0502040204020203" pitchFamily="34" charset="0"/>
              </a:rPr>
              <a:t>ETHOS IN FUKUSHIMA</a:t>
            </a:r>
            <a:endParaRPr sz="3200" dirty="0">
              <a:latin typeface="Segoe UI Historic" panose="020B0502040204020203" pitchFamily="34" charset="0"/>
            </a:endParaRPr>
          </a:p>
          <a:p>
            <a:pPr>
              <a:spcBef>
                <a:spcPts val="700"/>
              </a:spcBef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200" dirty="0">
                <a:solidFill>
                  <a:schemeClr val="tx2">
                    <a:lumMod val="50000"/>
                  </a:schemeClr>
                </a:solidFill>
                <a:uFill>
                  <a:solidFill>
                    <a:srgbClr val="0000FF"/>
                  </a:solidFill>
                </a:uFill>
                <a:latin typeface="Segoe UI Historic" panose="020B0502040204020203" pitchFamily="34" charset="0"/>
              </a:rPr>
              <a:t>http://ethos-fukushima.blogspot.jp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11430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3200" dirty="0">
                <a:solidFill>
                  <a:srgbClr val="0E579E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"/>
              </a:rPr>
              <a:t>Community-Wide Whole Body Counter Measurement</a:t>
            </a:r>
            <a:r>
              <a:rPr lang="ja-JP" altLang="en-US" sz="3200">
                <a:solidFill>
                  <a:srgbClr val="0E579E"/>
                </a:solidFill>
                <a:latin typeface="Segoe UI Historic" panose="020B0502040204020203" pitchFamily="34" charset="0"/>
                <a:cs typeface="Segoe UI Historic" panose="020B0502040204020203" pitchFamily="34" charset="0"/>
                <a:sym typeface="Helvetica"/>
              </a:rPr>
              <a:t>　</a:t>
            </a:r>
            <a:endParaRPr lang="en-US" altLang="ja-JP" sz="3200" dirty="0">
              <a:solidFill>
                <a:srgbClr val="0E579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"/>
            </a:endParaRP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2"/>
          </p:nvPr>
        </p:nvSpPr>
        <p:spPr>
          <a:xfrm>
            <a:off x="10033001" y="6216649"/>
            <a:ext cx="330201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defRPr sz="17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/>
              <a:t>2</a:t>
            </a:fld>
            <a:endParaRPr lang="en-US"/>
          </a:p>
        </p:txBody>
      </p:sp>
      <p:pic>
        <p:nvPicPr>
          <p:cNvPr id="305" name="image15.jpeg" descr="WBC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3832" y="1604541"/>
            <a:ext cx="5951740" cy="3273229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981200" y="1589372"/>
            <a:ext cx="2459006" cy="363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t">
            <a:spAutoFit/>
          </a:bodyPr>
          <a:lstStyle/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1</a:t>
            </a:r>
            <a:r>
              <a:rPr lang="en-US" sz="2400" baseline="30799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st</a:t>
            </a: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: June 2013</a:t>
            </a:r>
            <a:b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</a:br>
            <a:r>
              <a:rPr lang="en-US" sz="2400" dirty="0">
                <a:solidFill>
                  <a:schemeClr val="accent5"/>
                </a:solidFill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　</a:t>
            </a:r>
            <a:r>
              <a:rPr lang="en-US" sz="2400" dirty="0">
                <a:solidFill>
                  <a:schemeClr val="accent4"/>
                </a:solidFill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124 </a:t>
            </a: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people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2</a:t>
            </a:r>
            <a:r>
              <a:rPr lang="en-US" sz="2400" baseline="30799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nd</a:t>
            </a: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: October 2013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5"/>
                </a:solidFill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　</a:t>
            </a:r>
            <a:r>
              <a:rPr lang="en-US" sz="2400" dirty="0">
                <a:solidFill>
                  <a:schemeClr val="accent4"/>
                </a:solidFill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34 </a:t>
            </a:r>
            <a:endParaRPr lang="en-US" sz="2400" dirty="0">
              <a:latin typeface="Segoe UI Historic" panose="020B0502040204020203" pitchFamily="34" charset="0"/>
              <a:ea typeface="+mj-ea"/>
              <a:cs typeface="+mj-cs"/>
              <a:sym typeface="Helvetica"/>
            </a:endParaRP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3</a:t>
            </a:r>
            <a:r>
              <a:rPr lang="en-US" sz="2400" baseline="30799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rd</a:t>
            </a: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: July 2014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5"/>
                </a:solidFill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　</a:t>
            </a:r>
            <a:r>
              <a:rPr lang="en-US" sz="2400" dirty="0">
                <a:solidFill>
                  <a:schemeClr val="accent4"/>
                </a:solidFill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39</a:t>
            </a:r>
            <a:b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</a:br>
            <a:endParaRPr lang="en-US" altLang="ja-JP" sz="2400" dirty="0">
              <a:latin typeface="Segoe UI Historic" panose="020B0502040204020203" pitchFamily="34" charset="0"/>
              <a:ea typeface="+mj-ea"/>
              <a:cs typeface="+mj-cs"/>
              <a:sym typeface="Helvetica"/>
            </a:endParaRP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〜</a:t>
            </a:r>
            <a:endParaRPr lang="en-US" altLang="ja-JP" sz="2400" dirty="0">
              <a:latin typeface="Segoe UI Historic" panose="020B0502040204020203" pitchFamily="34" charset="0"/>
              <a:ea typeface="+mj-ea"/>
              <a:cs typeface="+mj-cs"/>
              <a:sym typeface="Helvetica"/>
            </a:endParaRP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Segoe UI Historic" panose="020B0502040204020203" pitchFamily="34" charset="0"/>
                <a:ea typeface="+mj-ea"/>
                <a:cs typeface="+mj-cs"/>
                <a:sym typeface="Helvetica"/>
              </a:rPr>
              <a:t>7th: October 2016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7B71BE-2A39-E641-9492-6987F9822131}"/>
              </a:ext>
            </a:extLst>
          </p:cNvPr>
          <p:cNvSpPr/>
          <p:nvPr/>
        </p:nvSpPr>
        <p:spPr>
          <a:xfrm>
            <a:off x="4583832" y="5158023"/>
            <a:ext cx="5951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Throughout the whole period, 99% people were less than 300 </a:t>
            </a:r>
            <a:r>
              <a:rPr lang="en-US" altLang="ja-JP" sz="2000" dirty="0" err="1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bq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/body 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1981200" y="92075"/>
            <a:ext cx="8229600" cy="15081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0E579E"/>
                </a:solidFill>
                <a:latin typeface="Segoe UI Historic" panose="020B0502040204020203" pitchFamily="34" charset="0"/>
                <a:ea typeface="+mn-ea"/>
                <a:cs typeface="+mn-cs"/>
                <a:sym typeface="Helvetica Neue"/>
              </a:rPr>
              <a:t>Foodstuff</a:t>
            </a:r>
            <a:r>
              <a:rPr lang="en-US" sz="3200" dirty="0">
                <a:solidFill>
                  <a:srgbClr val="0E579E"/>
                </a:solidFill>
                <a:latin typeface="Segoe UI Historic" panose="020B0502040204020203" pitchFamily="34" charset="0"/>
                <a:ea typeface="+mn-ea"/>
                <a:cs typeface="+mn-cs"/>
                <a:sym typeface="Helvetica Neue"/>
              </a:rPr>
              <a:t> Measurement</a:t>
            </a:r>
            <a:endParaRPr sz="3200" dirty="0">
              <a:solidFill>
                <a:srgbClr val="0E579E"/>
              </a:solidFill>
              <a:latin typeface="Segoe UI Historic" panose="020B05020402040202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10033000" y="6242050"/>
            <a:ext cx="330200" cy="215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20000"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297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7737" y="4566596"/>
            <a:ext cx="2945616" cy="2209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9472" y="4566596"/>
            <a:ext cx="2521800" cy="189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1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9473" y="1208561"/>
            <a:ext cx="4260057" cy="319504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1571691-1547-9540-9B29-B025FCACEF4C}"/>
              </a:ext>
            </a:extLst>
          </p:cNvPr>
          <p:cNvSpPr/>
          <p:nvPr/>
        </p:nvSpPr>
        <p:spPr>
          <a:xfrm>
            <a:off x="6089529" y="1202432"/>
            <a:ext cx="4346636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On every Tuesday, measurements have been done at a community center in </a:t>
            </a:r>
            <a:r>
              <a:rPr lang="en-US" altLang="ja-JP" sz="2400" dirty="0" err="1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Suetsugi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.</a:t>
            </a:r>
            <a:r>
              <a:rPr lang="ja-JP" altLang="en-US" sz="240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 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sym typeface="Helvetica"/>
            </a:endParaRPr>
          </a:p>
          <a:p>
            <a:pPr marL="457200" indent="-457200">
              <a:spcBef>
                <a:spcPts val="400"/>
              </a:spcBef>
              <a:buFontTx/>
              <a:buChar char="-"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Home-grown vegetables</a:t>
            </a:r>
          </a:p>
          <a:p>
            <a:pPr marL="457200" indent="-457200">
              <a:spcBef>
                <a:spcPts val="400"/>
              </a:spcBef>
              <a:buFontTx/>
              <a:buChar char="-"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 err="1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Sansai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 (wild herbs)</a:t>
            </a:r>
          </a:p>
          <a:p>
            <a:pPr marL="457200" indent="-457200">
              <a:spcBef>
                <a:spcPts val="400"/>
              </a:spcBef>
              <a:buFontTx/>
              <a:buChar char="-"/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etc.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Nearly all vegetables: ND</a:t>
            </a:r>
            <a:endParaRPr lang="fr-FR" altLang="ja-JP" sz="24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sym typeface="Helvetica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92FE1F0-A9CB-BE4C-9887-7ECFBFD39C96}"/>
              </a:ext>
            </a:extLst>
          </p:cNvPr>
          <p:cNvSpPr/>
          <p:nvPr/>
        </p:nvSpPr>
        <p:spPr>
          <a:xfrm>
            <a:off x="8049819" y="4097874"/>
            <a:ext cx="2611973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sym typeface="Helvetica"/>
            </a:endParaRP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But: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Fruits,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Mushrooms,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 err="1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sym typeface="Helvetica"/>
              </a:rPr>
              <a:t>Sansai</a:t>
            </a:r>
            <a:endParaRPr lang="en-US" altLang="ja-JP" sz="24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sym typeface="Helvetica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9878913" y="6231572"/>
            <a:ext cx="331890" cy="3073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20000"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8" name="Shape 217">
            <a:extLst>
              <a:ext uri="{FF2B5EF4-FFF2-40B4-BE49-F238E27FC236}">
                <a16:creationId xmlns:a16="http://schemas.microsoft.com/office/drawing/2014/main" id="{2A40A263-0DFE-9C47-821E-AA797CBCF42B}"/>
              </a:ext>
            </a:extLst>
          </p:cNvPr>
          <p:cNvSpPr txBox="1">
            <a:spLocks/>
          </p:cNvSpPr>
          <p:nvPr/>
        </p:nvSpPr>
        <p:spPr>
          <a:xfrm>
            <a:off x="1919536" y="1"/>
            <a:ext cx="8229600" cy="150812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48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ja-JP" sz="3200" b="0" dirty="0">
                <a:latin typeface="Segoe UI Historic" panose="020B0502040204020203" pitchFamily="34" charset="0"/>
              </a:rPr>
              <a:t>Recognition Gap between Experts and Residents for the Measurement Results</a:t>
            </a:r>
            <a:endParaRPr lang="ja-JP" altLang="en-US" sz="3200" b="0" dirty="0">
              <a:latin typeface="Segoe UI Historic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0F2201-898B-6E4E-A68F-EFAEA4562A84}"/>
              </a:ext>
            </a:extLst>
          </p:cNvPr>
          <p:cNvSpPr txBox="1"/>
          <p:nvPr/>
        </p:nvSpPr>
        <p:spPr>
          <a:xfrm>
            <a:off x="2094800" y="1268760"/>
            <a:ext cx="8321680" cy="2631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hangingPunct="0">
              <a:spcBef>
                <a:spcPts val="600"/>
              </a:spcBef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Neue"/>
              </a:rPr>
              <a:t>Experts:</a:t>
            </a:r>
          </a:p>
          <a:p>
            <a:pPr algn="l"/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“There should not be any effect on health from this level of radiation. 	 No problem.”</a:t>
            </a:r>
          </a:p>
          <a:p>
            <a:pPr algn="l"/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“It is hard to understand why they are still concerned.”</a:t>
            </a:r>
          </a:p>
          <a:p>
            <a:pPr algn="l"/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l"/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Residents:</a:t>
            </a:r>
          </a:p>
          <a:p>
            <a:pPr algn="l"/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”Ok, I see, it’s low level.”</a:t>
            </a:r>
          </a:p>
          <a:p>
            <a:pPr algn="l"/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“But still, our lives are greatly affected.”</a:t>
            </a:r>
          </a:p>
        </p:txBody>
      </p:sp>
    </p:spTree>
    <p:extLst>
      <p:ext uri="{BB962C8B-B14F-4D97-AF65-F5344CB8AC3E}">
        <p14:creationId xmlns:p14="http://schemas.microsoft.com/office/powerpoint/2010/main" val="289915356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200" y="1503945"/>
            <a:ext cx="8229600" cy="3250714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xfrm>
            <a:off x="10033000" y="6216650"/>
            <a:ext cx="330200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>
            <a:lvl1pPr>
              <a:defRPr sz="1700">
                <a:solidFill>
                  <a:srgbClr val="535353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61" name="Shape 261"/>
          <p:cNvSpPr/>
          <p:nvPr/>
        </p:nvSpPr>
        <p:spPr>
          <a:xfrm flipV="1">
            <a:off x="2612129" y="3232635"/>
            <a:ext cx="7382768" cy="4"/>
          </a:xfrm>
          <a:prstGeom prst="line">
            <a:avLst/>
          </a:prstGeom>
          <a:ln w="25400">
            <a:solidFill>
              <a:srgbClr val="FF2C16"/>
            </a:solidFill>
            <a:bevel/>
          </a:ln>
        </p:spPr>
        <p:txBody>
          <a:bodyPr lIns="45718" tIns="45718" rIns="45718" bIns="45718"/>
          <a:lstStyle/>
          <a:p>
            <a: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200" dirty="0">
              <a:latin typeface="Segoe UI Historic" panose="020B0502040204020203" pitchFamily="34" charset="0"/>
            </a:endParaRPr>
          </a:p>
        </p:txBody>
      </p:sp>
      <p:sp>
        <p:nvSpPr>
          <p:cNvPr id="262" name="Shape 262"/>
          <p:cNvSpPr/>
          <p:nvPr/>
        </p:nvSpPr>
        <p:spPr>
          <a:xfrm flipV="1">
            <a:off x="2599432" y="3894723"/>
            <a:ext cx="7408168" cy="4"/>
          </a:xfrm>
          <a:prstGeom prst="line">
            <a:avLst/>
          </a:prstGeom>
          <a:ln w="25400">
            <a:solidFill>
              <a:srgbClr val="36913F"/>
            </a:solidFill>
            <a:bevel/>
          </a:ln>
        </p:spPr>
        <p:txBody>
          <a:bodyPr lIns="45718" tIns="45718" rIns="45718" bIns="45718"/>
          <a:lstStyle/>
          <a:p>
            <a: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200" dirty="0">
              <a:latin typeface="Segoe UI Historic" panose="020B0502040204020203" pitchFamily="34" charset="0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4554771" y="1520956"/>
            <a:ext cx="3969021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ts val="0"/>
              </a:spcBef>
              <a:defRPr sz="1800" b="0">
                <a:solidFill>
                  <a:schemeClr val="accent4">
                    <a:lumOff val="-9999"/>
                  </a:schemeClr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latin typeface="Segoe UI Historic" panose="020B0502040204020203" pitchFamily="34" charset="0"/>
              </a:rPr>
              <a:t>Daily accumulated dose (</a:t>
            </a:r>
            <a:r>
              <a:rPr dirty="0" err="1">
                <a:latin typeface="Segoe UI Historic" panose="020B0502040204020203" pitchFamily="34" charset="0"/>
              </a:rPr>
              <a:t>μSv</a:t>
            </a:r>
            <a:r>
              <a:rPr dirty="0">
                <a:latin typeface="Segoe UI Historic" panose="020B0502040204020203" pitchFamily="34" charset="0"/>
              </a:rPr>
              <a:t>)</a:t>
            </a:r>
          </a:p>
        </p:txBody>
      </p:sp>
      <p:sp>
        <p:nvSpPr>
          <p:cNvPr id="264" name="Shape 264"/>
          <p:cNvSpPr/>
          <p:nvPr/>
        </p:nvSpPr>
        <p:spPr>
          <a:xfrm>
            <a:off x="2335910" y="4738851"/>
            <a:ext cx="789852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0">
                <a:solidFill>
                  <a:srgbClr val="1E579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latin typeface="Segoe UI Historic" panose="020B0502040204020203" pitchFamily="34" charset="0"/>
              </a:rPr>
              <a:t>Graph made by </a:t>
            </a:r>
            <a:r>
              <a:rPr dirty="0" err="1">
                <a:latin typeface="Segoe UI Historic" panose="020B0502040204020203" pitchFamily="34" charset="0"/>
              </a:rPr>
              <a:t>Dr</a:t>
            </a:r>
            <a:r>
              <a:rPr dirty="0">
                <a:latin typeface="Segoe UI Historic" panose="020B0502040204020203" pitchFamily="34" charset="0"/>
              </a:rPr>
              <a:t> Makoto Miyazaki, Fukushima Medical University</a:t>
            </a:r>
          </a:p>
        </p:txBody>
      </p:sp>
      <p:sp>
        <p:nvSpPr>
          <p:cNvPr id="265" name="Shape 265"/>
          <p:cNvSpPr/>
          <p:nvPr/>
        </p:nvSpPr>
        <p:spPr>
          <a:xfrm>
            <a:off x="2086016" y="5228954"/>
            <a:ext cx="8019968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spAutoFit/>
          </a:bodyPr>
          <a:lstStyle/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Calibri"/>
                <a:cs typeface="Calibri"/>
                <a:sym typeface="Calibri"/>
              </a:rPr>
              <a:t>Compared to before the accident, </a:t>
            </a:r>
          </a:p>
          <a:p>
            <a:pPr>
              <a:spcBef>
                <a:spcPts val="400"/>
              </a:spcBef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Calibri"/>
                <a:cs typeface="Calibri"/>
                <a:sym typeface="Calibri"/>
              </a:rPr>
              <a:t>the actual daily life is affected, and inconveniences remain</a:t>
            </a:r>
          </a:p>
        </p:txBody>
      </p:sp>
      <p:sp>
        <p:nvSpPr>
          <p:cNvPr id="266" name="Shape 266"/>
          <p:cNvSpPr/>
          <p:nvPr/>
        </p:nvSpPr>
        <p:spPr>
          <a:xfrm>
            <a:off x="5422066" y="2982028"/>
            <a:ext cx="337913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0">
                <a:solidFill>
                  <a:srgbClr val="CC1E02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dirty="0">
                <a:latin typeface="Segoe UI Historic" panose="020B0502040204020203" pitchFamily="34" charset="0"/>
              </a:rPr>
              <a:t>additional exposure dose 1mSv/y</a:t>
            </a:r>
          </a:p>
        </p:txBody>
      </p:sp>
      <p:sp>
        <p:nvSpPr>
          <p:cNvPr id="267" name="Shape 267"/>
          <p:cNvSpPr/>
          <p:nvPr/>
        </p:nvSpPr>
        <p:spPr>
          <a:xfrm>
            <a:off x="6893528" y="3793975"/>
            <a:ext cx="263789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800">
                <a:solidFill>
                  <a:srgbClr val="3B8037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dirty="0">
                <a:latin typeface="Segoe UI Historic" panose="020B0502040204020203" pitchFamily="34" charset="0"/>
              </a:rPr>
              <a:t>natural background dose</a:t>
            </a:r>
          </a:p>
        </p:txBody>
      </p:sp>
      <p:sp>
        <p:nvSpPr>
          <p:cNvPr id="268" name="Shape 268"/>
          <p:cNvSpPr/>
          <p:nvPr/>
        </p:nvSpPr>
        <p:spPr>
          <a:xfrm>
            <a:off x="2451101" y="1810785"/>
            <a:ext cx="2514039" cy="10160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600" b="0">
                <a:latin typeface="+mj-lt"/>
                <a:ea typeface="+mj-ea"/>
                <a:cs typeface="+mj-cs"/>
                <a:sym typeface="Helvetica"/>
              </a:defRPr>
            </a:pPr>
            <a:endParaRPr sz="1600" dirty="0">
              <a:latin typeface="Segoe UI Historic" panose="020B0502040204020203" pitchFamily="34" charset="0"/>
            </a:endParaRPr>
          </a:p>
        </p:txBody>
      </p:sp>
      <p:sp>
        <p:nvSpPr>
          <p:cNvPr id="2" name="下矢印 1">
            <a:extLst>
              <a:ext uri="{FF2B5EF4-FFF2-40B4-BE49-F238E27FC236}">
                <a16:creationId xmlns:a16="http://schemas.microsoft.com/office/drawing/2014/main" id="{1594AB31-2D69-394D-B160-BABA4CF16357}"/>
              </a:ext>
            </a:extLst>
          </p:cNvPr>
          <p:cNvSpPr/>
          <p:nvPr/>
        </p:nvSpPr>
        <p:spPr>
          <a:xfrm rot="10628881">
            <a:off x="4308931" y="3247391"/>
            <a:ext cx="272365" cy="759465"/>
          </a:xfrm>
          <a:prstGeom prst="downArrow">
            <a:avLst/>
          </a:prstGeom>
          <a:solidFill>
            <a:srgbClr val="FF0000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defTabSz="457200" hangingPunct="0">
              <a:spcBef>
                <a:spcPts val="600"/>
              </a:spcBef>
            </a:pPr>
            <a:endParaRPr lang="ja-JP" altLang="en-US" sz="3400" b="1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4" name="下矢印 13">
            <a:extLst>
              <a:ext uri="{FF2B5EF4-FFF2-40B4-BE49-F238E27FC236}">
                <a16:creationId xmlns:a16="http://schemas.microsoft.com/office/drawing/2014/main" id="{2282FB18-8653-5944-866B-2FC64B0B1D8E}"/>
              </a:ext>
            </a:extLst>
          </p:cNvPr>
          <p:cNvSpPr/>
          <p:nvPr/>
        </p:nvSpPr>
        <p:spPr>
          <a:xfrm rot="10628881">
            <a:off x="6228357" y="3254360"/>
            <a:ext cx="272365" cy="759465"/>
          </a:xfrm>
          <a:prstGeom prst="downArrow">
            <a:avLst/>
          </a:prstGeom>
          <a:solidFill>
            <a:srgbClr val="FF0000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defTabSz="457200" hangingPunct="0">
              <a:spcBef>
                <a:spcPts val="600"/>
              </a:spcBef>
            </a:pPr>
            <a:endParaRPr lang="ja-JP" altLang="en-US" sz="3400" b="1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3FBFFFAF-B3FF-9349-87B2-B290A07181FC}"/>
              </a:ext>
            </a:extLst>
          </p:cNvPr>
          <p:cNvSpPr/>
          <p:nvPr/>
        </p:nvSpPr>
        <p:spPr>
          <a:xfrm rot="10628881">
            <a:off x="8912991" y="3212921"/>
            <a:ext cx="272365" cy="759465"/>
          </a:xfrm>
          <a:prstGeom prst="downArrow">
            <a:avLst/>
          </a:prstGeom>
          <a:solidFill>
            <a:srgbClr val="FF0000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defTabSz="457200" hangingPunct="0">
              <a:spcBef>
                <a:spcPts val="600"/>
              </a:spcBef>
            </a:pPr>
            <a:endParaRPr lang="ja-JP" altLang="en-US" sz="3400" b="1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6" name="Shape 217">
            <a:extLst>
              <a:ext uri="{FF2B5EF4-FFF2-40B4-BE49-F238E27FC236}">
                <a16:creationId xmlns:a16="http://schemas.microsoft.com/office/drawing/2014/main" id="{8F22F35C-A303-864E-AC94-20662DC365E8}"/>
              </a:ext>
            </a:extLst>
          </p:cNvPr>
          <p:cNvSpPr txBox="1">
            <a:spLocks/>
          </p:cNvSpPr>
          <p:nvPr/>
        </p:nvSpPr>
        <p:spPr>
          <a:xfrm>
            <a:off x="1919536" y="1"/>
            <a:ext cx="8229600" cy="150812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48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ja-JP" sz="3200" b="0" dirty="0">
                <a:latin typeface="Segoe UI Historic" panose="020B0502040204020203" pitchFamily="34" charset="0"/>
              </a:rPr>
              <a:t>Radiation Level Remain Higher than </a:t>
            </a:r>
          </a:p>
          <a:p>
            <a:pPr hangingPunct="1"/>
            <a:r>
              <a:rPr lang="en-US" altLang="ja-JP" sz="3200" b="0" dirty="0">
                <a:latin typeface="Segoe UI Historic" panose="020B0502040204020203" pitchFamily="34" charset="0"/>
              </a:rPr>
              <a:t>Before the Accident </a:t>
            </a:r>
            <a:endParaRPr lang="ja-JP" altLang="en-US" sz="3200" b="0" dirty="0">
              <a:latin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4418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9878913" y="6231572"/>
            <a:ext cx="331890" cy="3073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20000"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8" name="Shape 217">
            <a:extLst>
              <a:ext uri="{FF2B5EF4-FFF2-40B4-BE49-F238E27FC236}">
                <a16:creationId xmlns:a16="http://schemas.microsoft.com/office/drawing/2014/main" id="{2A40A263-0DFE-9C47-821E-AA797CBCF42B}"/>
              </a:ext>
            </a:extLst>
          </p:cNvPr>
          <p:cNvSpPr txBox="1">
            <a:spLocks/>
          </p:cNvSpPr>
          <p:nvPr/>
        </p:nvSpPr>
        <p:spPr>
          <a:xfrm>
            <a:off x="1919536" y="1"/>
            <a:ext cx="8229600" cy="150812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48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0E579E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altLang="ja-JP" sz="3200" b="0" dirty="0">
                <a:latin typeface="Segoe UI Historic" panose="020B0502040204020203" pitchFamily="34" charset="0"/>
              </a:rPr>
              <a:t>The Affected Area is Left in </a:t>
            </a:r>
            <a:r>
              <a:rPr lang="en-US" altLang="ja-JP" sz="3200" b="0" dirty="0">
                <a:solidFill>
                  <a:srgbClr val="FF0000"/>
                </a:solidFill>
                <a:latin typeface="Segoe UI Historic" panose="020B0502040204020203" pitchFamily="34" charset="0"/>
              </a:rPr>
              <a:t>Unjust</a:t>
            </a:r>
            <a:r>
              <a:rPr lang="en-US" altLang="ja-JP" sz="3200" b="0" dirty="0">
                <a:latin typeface="Segoe UI Historic" panose="020B0502040204020203" pitchFamily="34" charset="0"/>
              </a:rPr>
              <a:t> Situation after the Accident</a:t>
            </a:r>
            <a:endParaRPr lang="ja-JP" altLang="en-US" sz="3200" b="0" dirty="0">
              <a:latin typeface="Segoe UI Historic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0F2201-898B-6E4E-A68F-EFAEA4562A84}"/>
              </a:ext>
            </a:extLst>
          </p:cNvPr>
          <p:cNvSpPr txBox="1"/>
          <p:nvPr/>
        </p:nvSpPr>
        <p:spPr>
          <a:xfrm>
            <a:off x="2094801" y="1268761"/>
            <a:ext cx="8054335" cy="3477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Neue"/>
              </a:rPr>
              <a:t>We have to live in the unwanted situation in the additional 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radiation environment without any benefit.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Neue"/>
              </a:rPr>
              <a:t>We have to 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be careful to food.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Neue"/>
              </a:rPr>
              <a:t>Human relations and daily life are changed.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Helvetica Neue"/>
              </a:rPr>
              <a:t>People don’t have to be careful in other 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places in Japan.</a:t>
            </a: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Helvetica Neue"/>
            </a:endParaRPr>
          </a:p>
          <a:p>
            <a:pPr defTabSz="457200" hangingPunct="0">
              <a:spcBef>
                <a:spcPts val="600"/>
              </a:spcBef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defTabSz="457200" hangingPunct="0">
              <a:spcBef>
                <a:spcPts val="600"/>
              </a:spcBef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Only we suffer. Isn’t it unfair?</a:t>
            </a:r>
          </a:p>
          <a:p>
            <a:pPr defTabSz="457200" hangingPunct="0">
              <a:spcBef>
                <a:spcPts val="600"/>
              </a:spcBef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defTabSz="457200" hangingPunct="0">
              <a:spcBef>
                <a:spcPts val="600"/>
              </a:spcBef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“No problem, just don’t mind.”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Do you mean that we should just accept this unjust situation?</a:t>
            </a:r>
          </a:p>
        </p:txBody>
      </p:sp>
    </p:spTree>
    <p:extLst>
      <p:ext uri="{BB962C8B-B14F-4D97-AF65-F5344CB8AC3E}">
        <p14:creationId xmlns:p14="http://schemas.microsoft.com/office/powerpoint/2010/main" val="17518960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0" dirty="0"/>
              <a:t>Bridge the Gap </a:t>
            </a:r>
            <a:br>
              <a:rPr kumimoji="1" lang="en-US" altLang="ja-JP" b="0" dirty="0"/>
            </a:br>
            <a:r>
              <a:rPr kumimoji="1" lang="en-US" altLang="ja-JP" b="0" dirty="0"/>
              <a:t>between Experts and Residents with Trust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4896FE2-78DC-1840-A5E7-A410A1AC8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1" y="1600199"/>
            <a:ext cx="4381711" cy="214614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997F0AD-EDC2-1E49-B951-7DA6C0F33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3944083"/>
            <a:ext cx="4371367" cy="2198765"/>
          </a:xfrm>
          <a:prstGeom prst="rect">
            <a:avLst/>
          </a:prstGeom>
        </p:spPr>
      </p:pic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F94957EC-8B6E-414B-AB31-5AE093C098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96582" y="1600200"/>
            <a:ext cx="3847890" cy="478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hangingPunct="0">
              <a:lnSpc>
                <a:spcPct val="100000"/>
              </a:lnSpc>
              <a:spcBef>
                <a:spcPts val="600"/>
              </a:spcBef>
              <a:buSzTx/>
              <a:buFontTx/>
              <a:buChar char="-"/>
            </a:pPr>
            <a:r>
              <a:rPr lang="en-US" altLang="ja-JP" sz="2000" dirty="0" err="1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Dr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Makoto Miyazaki, Fukushima Medical University</a:t>
            </a:r>
          </a:p>
          <a:p>
            <a:pPr defTabSz="457200" hangingPunct="0">
              <a:lnSpc>
                <a:spcPct val="100000"/>
              </a:lnSpc>
              <a:spcBef>
                <a:spcPts val="600"/>
              </a:spcBef>
              <a:buSzTx/>
              <a:buFontTx/>
              <a:buChar char="-"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Jacques </a:t>
            </a:r>
            <a:r>
              <a:rPr lang="en-US" altLang="ja-JP" sz="2000" dirty="0" err="1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Lochard</a:t>
            </a: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Kept coming back to </a:t>
            </a:r>
            <a:r>
              <a:rPr lang="en-US" altLang="ja-JP" sz="2000" dirty="0" err="1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Suetsugi</a:t>
            </a: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Spent time listening to residents</a:t>
            </a: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Giving professional advices understanding the unjust situation</a:t>
            </a: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-&gt; Trust relationship with residents</a:t>
            </a: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832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/>
              <a:t>To Regain the Equity</a:t>
            </a:r>
            <a:endParaRPr kumimoji="1" lang="ja-JP" altLang="en-US" b="0"/>
          </a:p>
        </p:txBody>
      </p:sp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F94957EC-8B6E-414B-AB31-5AE093C098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2024" y="1600201"/>
            <a:ext cx="3898776" cy="3247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How we can regain the equitable society?</a:t>
            </a: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Cf. </a:t>
            </a: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Monitoring system in the familiar environment</a:t>
            </a:r>
          </a:p>
          <a:p>
            <a:pPr marL="0" indent="0" defTabSz="457200" hangingPunct="0">
              <a:lnSpc>
                <a:spcPct val="100000"/>
              </a:lnSpc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 tackle with the inconvenient daily life even after having recognized the unjust situation</a:t>
            </a:r>
          </a:p>
        </p:txBody>
      </p:sp>
      <p:pic>
        <p:nvPicPr>
          <p:cNvPr id="6" name="図 5" descr="DSC01947.JPG">
            <a:extLst>
              <a:ext uri="{FF2B5EF4-FFF2-40B4-BE49-F238E27FC236}">
                <a16:creationId xmlns:a16="http://schemas.microsoft.com/office/drawing/2014/main" id="{12A16A2D-98EC-1D4B-91E7-9DF8674A0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600200"/>
            <a:ext cx="4091946" cy="3068960"/>
          </a:xfrm>
          <a:prstGeom prst="rect">
            <a:avLst/>
          </a:prstGeom>
        </p:spPr>
      </p:pic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id="{6D7A8B1D-2AA5-E745-AAE2-DAA07AD379C4}"/>
              </a:ext>
            </a:extLst>
          </p:cNvPr>
          <p:cNvSpPr txBox="1">
            <a:spLocks/>
          </p:cNvSpPr>
          <p:nvPr/>
        </p:nvSpPr>
        <p:spPr>
          <a:xfrm>
            <a:off x="1981200" y="4669160"/>
            <a:ext cx="8229600" cy="861770"/>
          </a:xfrm>
          <a:prstGeom prst="rect">
            <a:avLst/>
          </a:prstGeom>
          <a:ln w="12700" cap="flat">
            <a:noFill/>
            <a:miter lim="400000"/>
          </a:ln>
          <a:sp3d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lvl1pPr marL="300789" marR="0" indent="-30078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Blip>
                <a:blip r:embed="rId4"/>
              </a:buBlip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681789" marR="0" indent="-30078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Blip>
                <a:blip r:embed="rId4"/>
              </a:buBlip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062789" marR="0" indent="-30078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Blip>
                <a:blip r:embed="rId4"/>
              </a:buBlip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443789" marR="0" indent="-30078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Blip>
                <a:blip r:embed="rId4"/>
              </a:buBlip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1824789" marR="0" indent="-30078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Blip>
                <a:blip r:embed="rId4"/>
              </a:buBlip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28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0861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543298" marR="0" indent="-34289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00498" marR="0" indent="-342898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 hangingPunct="0">
              <a:spcBef>
                <a:spcPts val="600"/>
              </a:spcBef>
              <a:buSzTx/>
              <a:buNone/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hangingPunct="0"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 big step to be one who stands against the situation from a victim</a:t>
            </a:r>
          </a:p>
        </p:txBody>
      </p:sp>
    </p:spTree>
    <p:extLst>
      <p:ext uri="{BB962C8B-B14F-4D97-AF65-F5344CB8AC3E}">
        <p14:creationId xmlns:p14="http://schemas.microsoft.com/office/powerpoint/2010/main" val="38342938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/>
              <a:t>To Build Better Relationship </a:t>
            </a:r>
            <a:br>
              <a:rPr kumimoji="1" lang="en-US" altLang="ja-JP" b="0" dirty="0"/>
            </a:br>
            <a:r>
              <a:rPr kumimoji="1" lang="en-US" altLang="ja-JP" b="0" dirty="0"/>
              <a:t>between Science and Life 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2C2202-7D2B-D549-8FDC-3C6782638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692278"/>
            <a:ext cx="4729684" cy="4212557"/>
          </a:xfrm>
          <a:prstGeom prst="rect">
            <a:avLst/>
          </a:prstGeom>
        </p:spPr>
      </p:pic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id="{1024A768-DB3C-1B48-9ED3-D3123DF36E64}"/>
              </a:ext>
            </a:extLst>
          </p:cNvPr>
          <p:cNvSpPr txBox="1">
            <a:spLocks/>
          </p:cNvSpPr>
          <p:nvPr/>
        </p:nvSpPr>
        <p:spPr>
          <a:xfrm>
            <a:off x="6888088" y="1686277"/>
            <a:ext cx="3322712" cy="1169547"/>
          </a:xfrm>
          <a:prstGeom prst="rect">
            <a:avLst/>
          </a:prstGeom>
          <a:ln w="12700" cap="flat">
            <a:noFill/>
            <a:miter lim="400000"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lvl1pPr marL="321467" marR="0" indent="-321467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63358" marR="0" indent="-306158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200150" marR="0" indent="-28575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7145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717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28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0861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543298" marR="0" indent="-34289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00498" marR="0" indent="-342898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indent="0" hangingPunct="0">
              <a:spcBef>
                <a:spcPts val="600"/>
              </a:spcBef>
              <a:buSzTx/>
              <a:buNone/>
            </a:pP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We look forward to your visit to Fukushima!</a:t>
            </a:r>
          </a:p>
          <a:p>
            <a:pPr marL="0" indent="0" hangingPunct="0">
              <a:spcBef>
                <a:spcPts val="600"/>
              </a:spcBef>
              <a:buSzTx/>
              <a:buNone/>
            </a:pPr>
            <a:endParaRPr lang="en-US" altLang="ja-JP" sz="2000" dirty="0">
              <a:solidFill>
                <a:schemeClr val="tx2">
                  <a:lumMod val="5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6915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329</Words>
  <Application>Microsoft Office PowerPoint</Application>
  <PresentationFormat>Widescreen</PresentationFormat>
  <Paragraphs>76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游ゴシック</vt:lpstr>
      <vt:lpstr>游ゴシック Light</vt:lpstr>
      <vt:lpstr>Arial</vt:lpstr>
      <vt:lpstr>Calibri</vt:lpstr>
      <vt:lpstr>Calibri Light</vt:lpstr>
      <vt:lpstr>Candara</vt:lpstr>
      <vt:lpstr>Helvetica</vt:lpstr>
      <vt:lpstr>Helvetica Neue</vt:lpstr>
      <vt:lpstr>Segoe UI Historic</vt:lpstr>
      <vt:lpstr>ヒラギノ丸ゴ Pro</vt:lpstr>
      <vt:lpstr>Office Theme</vt:lpstr>
      <vt:lpstr>PowerPoint Presentation</vt:lpstr>
      <vt:lpstr>Community-Wide Whole Body Counter Measurement　</vt:lpstr>
      <vt:lpstr>Foodstuff Measurement</vt:lpstr>
      <vt:lpstr>PowerPoint Presentation</vt:lpstr>
      <vt:lpstr>PowerPoint Presentation</vt:lpstr>
      <vt:lpstr>PowerPoint Presentation</vt:lpstr>
      <vt:lpstr>Bridge the Gap  between Experts and Residents with Trust</vt:lpstr>
      <vt:lpstr>To Regain the Equity</vt:lpstr>
      <vt:lpstr>To Build Better Relationship  between Science and Life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Baker</dc:creator>
  <cp:lastModifiedBy>Steve Baker</cp:lastModifiedBy>
  <cp:revision>1</cp:revision>
  <dcterms:created xsi:type="dcterms:W3CDTF">2018-11-12T17:28:24Z</dcterms:created>
  <dcterms:modified xsi:type="dcterms:W3CDTF">2018-11-12T17:29:44Z</dcterms:modified>
</cp:coreProperties>
</file>